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68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9D29E-B977-44B8-A04B-619964E3833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33DF63-BBEE-482D-9D5D-908BBB8A5636}">
      <dgm:prSet/>
      <dgm:spPr/>
      <dgm:t>
        <a:bodyPr/>
        <a:lstStyle/>
        <a:p>
          <a:r>
            <a:rPr lang="en-US"/>
            <a:t>Performance is decent out of sample (validation) with R2 ~0.7</a:t>
          </a:r>
        </a:p>
      </dgm:t>
    </dgm:pt>
    <dgm:pt modelId="{AA78EBDB-B691-4088-96AB-668D18F66E16}" type="parTrans" cxnId="{59355361-52A0-434E-8850-FB5594F813DF}">
      <dgm:prSet/>
      <dgm:spPr/>
      <dgm:t>
        <a:bodyPr/>
        <a:lstStyle/>
        <a:p>
          <a:endParaRPr lang="en-US"/>
        </a:p>
      </dgm:t>
    </dgm:pt>
    <dgm:pt modelId="{F5B35D6A-1DE0-4818-9561-CE7732E08A80}" type="sibTrans" cxnId="{59355361-52A0-434E-8850-FB5594F813DF}">
      <dgm:prSet/>
      <dgm:spPr/>
      <dgm:t>
        <a:bodyPr/>
        <a:lstStyle/>
        <a:p>
          <a:endParaRPr lang="en-US"/>
        </a:p>
      </dgm:t>
    </dgm:pt>
    <dgm:pt modelId="{701B871A-8915-4841-9552-E0F26A1EEA8B}">
      <dgm:prSet/>
      <dgm:spPr/>
      <dgm:t>
        <a:bodyPr/>
        <a:lstStyle/>
        <a:p>
          <a:r>
            <a:rPr lang="en-US" dirty="0"/>
            <a:t>Model learns to release peaks corresponding to inflow peaks (leading to some “phantom” peaks)</a:t>
          </a:r>
        </a:p>
      </dgm:t>
    </dgm:pt>
    <dgm:pt modelId="{A056DB47-F688-469F-89E5-41259D64BFB2}" type="parTrans" cxnId="{5A76A1D1-EA75-4EB9-BE2B-1C6208B8F065}">
      <dgm:prSet/>
      <dgm:spPr/>
      <dgm:t>
        <a:bodyPr/>
        <a:lstStyle/>
        <a:p>
          <a:endParaRPr lang="en-US"/>
        </a:p>
      </dgm:t>
    </dgm:pt>
    <dgm:pt modelId="{71FD72BC-53C1-497F-8350-F82D0960E952}" type="sibTrans" cxnId="{5A76A1D1-EA75-4EB9-BE2B-1C6208B8F065}">
      <dgm:prSet/>
      <dgm:spPr/>
      <dgm:t>
        <a:bodyPr/>
        <a:lstStyle/>
        <a:p>
          <a:endParaRPr lang="en-US"/>
        </a:p>
      </dgm:t>
    </dgm:pt>
    <dgm:pt modelId="{4C2F4889-7F21-48AC-806C-EDDF799826A6}">
      <dgm:prSet/>
      <dgm:spPr/>
      <dgm:t>
        <a:bodyPr/>
        <a:lstStyle/>
        <a:p>
          <a:r>
            <a:rPr lang="en-US"/>
            <a:t>Differences in validation performance between loss functions and transformations are negligible</a:t>
          </a:r>
        </a:p>
      </dgm:t>
    </dgm:pt>
    <dgm:pt modelId="{AFA7659B-73D3-4CE3-BE86-EB0B90D83D81}" type="parTrans" cxnId="{3C96A7A8-1407-442C-A881-FD669C60A1D1}">
      <dgm:prSet/>
      <dgm:spPr/>
      <dgm:t>
        <a:bodyPr/>
        <a:lstStyle/>
        <a:p>
          <a:endParaRPr lang="en-US"/>
        </a:p>
      </dgm:t>
    </dgm:pt>
    <dgm:pt modelId="{6D7AB3BC-6305-4465-946D-870EDC6094EA}" type="sibTrans" cxnId="{3C96A7A8-1407-442C-A881-FD669C60A1D1}">
      <dgm:prSet/>
      <dgm:spPr/>
      <dgm:t>
        <a:bodyPr/>
        <a:lstStyle/>
        <a:p>
          <a:endParaRPr lang="en-US"/>
        </a:p>
      </dgm:t>
    </dgm:pt>
    <dgm:pt modelId="{C577DA5B-1E12-4354-B98D-B7AB0D2A7A05}">
      <dgm:prSet/>
      <dgm:spPr/>
      <dgm:t>
        <a:bodyPr/>
        <a:lstStyle/>
        <a:p>
          <a:r>
            <a:rPr lang="en-US"/>
            <a:t>Test performance is much worse than training or validation – nonstationarity in hydrology or policy?</a:t>
          </a:r>
        </a:p>
      </dgm:t>
    </dgm:pt>
    <dgm:pt modelId="{3C4B672A-A09B-4AE0-9E58-9906E9494586}" type="parTrans" cxnId="{6A6C25C3-EE11-4461-949D-60FCFE324D24}">
      <dgm:prSet/>
      <dgm:spPr/>
      <dgm:t>
        <a:bodyPr/>
        <a:lstStyle/>
        <a:p>
          <a:endParaRPr lang="en-US"/>
        </a:p>
      </dgm:t>
    </dgm:pt>
    <dgm:pt modelId="{1193685E-9C8B-4BB4-941A-2B188AF70B7A}" type="sibTrans" cxnId="{6A6C25C3-EE11-4461-949D-60FCFE324D24}">
      <dgm:prSet/>
      <dgm:spPr/>
      <dgm:t>
        <a:bodyPr/>
        <a:lstStyle/>
        <a:p>
          <a:endParaRPr lang="en-US"/>
        </a:p>
      </dgm:t>
    </dgm:pt>
    <dgm:pt modelId="{CB07D695-6DBD-4983-88AB-5132A085E721}" type="pres">
      <dgm:prSet presAssocID="{96F9D29E-B977-44B8-A04B-619964E38337}" presName="vert0" presStyleCnt="0">
        <dgm:presLayoutVars>
          <dgm:dir/>
          <dgm:animOne val="branch"/>
          <dgm:animLvl val="lvl"/>
        </dgm:presLayoutVars>
      </dgm:prSet>
      <dgm:spPr/>
    </dgm:pt>
    <dgm:pt modelId="{002D6EB0-BD4E-4B27-9AC2-E4301F3C9983}" type="pres">
      <dgm:prSet presAssocID="{1233DF63-BBEE-482D-9D5D-908BBB8A5636}" presName="thickLine" presStyleLbl="alignNode1" presStyleIdx="0" presStyleCnt="4"/>
      <dgm:spPr/>
    </dgm:pt>
    <dgm:pt modelId="{BE9FBA25-E34C-4ACE-A988-C95A33BF7C5F}" type="pres">
      <dgm:prSet presAssocID="{1233DF63-BBEE-482D-9D5D-908BBB8A5636}" presName="horz1" presStyleCnt="0"/>
      <dgm:spPr/>
    </dgm:pt>
    <dgm:pt modelId="{D6DF1322-F0BD-4141-B819-58106336224C}" type="pres">
      <dgm:prSet presAssocID="{1233DF63-BBEE-482D-9D5D-908BBB8A5636}" presName="tx1" presStyleLbl="revTx" presStyleIdx="0" presStyleCnt="4"/>
      <dgm:spPr/>
    </dgm:pt>
    <dgm:pt modelId="{CC564ABD-DBF4-47ED-92A7-9B4B81373225}" type="pres">
      <dgm:prSet presAssocID="{1233DF63-BBEE-482D-9D5D-908BBB8A5636}" presName="vert1" presStyleCnt="0"/>
      <dgm:spPr/>
    </dgm:pt>
    <dgm:pt modelId="{68AAFA47-4324-450F-85B3-EE40F2DA44AF}" type="pres">
      <dgm:prSet presAssocID="{701B871A-8915-4841-9552-E0F26A1EEA8B}" presName="thickLine" presStyleLbl="alignNode1" presStyleIdx="1" presStyleCnt="4"/>
      <dgm:spPr/>
    </dgm:pt>
    <dgm:pt modelId="{5E710405-0801-4D6F-B308-CBDF1406D95D}" type="pres">
      <dgm:prSet presAssocID="{701B871A-8915-4841-9552-E0F26A1EEA8B}" presName="horz1" presStyleCnt="0"/>
      <dgm:spPr/>
    </dgm:pt>
    <dgm:pt modelId="{51637183-0494-4200-8E37-E97B5661ECFB}" type="pres">
      <dgm:prSet presAssocID="{701B871A-8915-4841-9552-E0F26A1EEA8B}" presName="tx1" presStyleLbl="revTx" presStyleIdx="1" presStyleCnt="4"/>
      <dgm:spPr/>
    </dgm:pt>
    <dgm:pt modelId="{02D3C95D-4E30-4691-A7CA-BF91F3A321B5}" type="pres">
      <dgm:prSet presAssocID="{701B871A-8915-4841-9552-E0F26A1EEA8B}" presName="vert1" presStyleCnt="0"/>
      <dgm:spPr/>
    </dgm:pt>
    <dgm:pt modelId="{1E0F712A-99AF-4F11-ACDC-F00E9B941AC5}" type="pres">
      <dgm:prSet presAssocID="{4C2F4889-7F21-48AC-806C-EDDF799826A6}" presName="thickLine" presStyleLbl="alignNode1" presStyleIdx="2" presStyleCnt="4"/>
      <dgm:spPr/>
    </dgm:pt>
    <dgm:pt modelId="{62C20181-D06F-447D-97AB-0C1ED03C2188}" type="pres">
      <dgm:prSet presAssocID="{4C2F4889-7F21-48AC-806C-EDDF799826A6}" presName="horz1" presStyleCnt="0"/>
      <dgm:spPr/>
    </dgm:pt>
    <dgm:pt modelId="{3046612C-DE48-4FEB-821E-C8708FBCB89D}" type="pres">
      <dgm:prSet presAssocID="{4C2F4889-7F21-48AC-806C-EDDF799826A6}" presName="tx1" presStyleLbl="revTx" presStyleIdx="2" presStyleCnt="4"/>
      <dgm:spPr/>
    </dgm:pt>
    <dgm:pt modelId="{BF43FD73-83F9-42E3-8FFC-ADAA1EB6546B}" type="pres">
      <dgm:prSet presAssocID="{4C2F4889-7F21-48AC-806C-EDDF799826A6}" presName="vert1" presStyleCnt="0"/>
      <dgm:spPr/>
    </dgm:pt>
    <dgm:pt modelId="{C4258FDA-0556-4A56-B774-8BC2E7ABB1EE}" type="pres">
      <dgm:prSet presAssocID="{C577DA5B-1E12-4354-B98D-B7AB0D2A7A05}" presName="thickLine" presStyleLbl="alignNode1" presStyleIdx="3" presStyleCnt="4"/>
      <dgm:spPr/>
    </dgm:pt>
    <dgm:pt modelId="{56BE7CEF-2425-48C5-B858-E417701F82E7}" type="pres">
      <dgm:prSet presAssocID="{C577DA5B-1E12-4354-B98D-B7AB0D2A7A05}" presName="horz1" presStyleCnt="0"/>
      <dgm:spPr/>
    </dgm:pt>
    <dgm:pt modelId="{2AC9F8C1-AAFC-4D78-8533-4417EE70205C}" type="pres">
      <dgm:prSet presAssocID="{C577DA5B-1E12-4354-B98D-B7AB0D2A7A05}" presName="tx1" presStyleLbl="revTx" presStyleIdx="3" presStyleCnt="4"/>
      <dgm:spPr/>
    </dgm:pt>
    <dgm:pt modelId="{8B367786-A68F-4FD0-96F8-5471E79D05FA}" type="pres">
      <dgm:prSet presAssocID="{C577DA5B-1E12-4354-B98D-B7AB0D2A7A05}" presName="vert1" presStyleCnt="0"/>
      <dgm:spPr/>
    </dgm:pt>
  </dgm:ptLst>
  <dgm:cxnLst>
    <dgm:cxn modelId="{D79E8326-D89F-4D37-A37F-638F4EF5A7FB}" type="presOf" srcId="{96F9D29E-B977-44B8-A04B-619964E38337}" destId="{CB07D695-6DBD-4983-88AB-5132A085E721}" srcOrd="0" destOrd="0" presId="urn:microsoft.com/office/officeart/2008/layout/LinedList"/>
    <dgm:cxn modelId="{9F6CC22A-6BF1-405F-8AB7-3304AB784519}" type="presOf" srcId="{4C2F4889-7F21-48AC-806C-EDDF799826A6}" destId="{3046612C-DE48-4FEB-821E-C8708FBCB89D}" srcOrd="0" destOrd="0" presId="urn:microsoft.com/office/officeart/2008/layout/LinedList"/>
    <dgm:cxn modelId="{E5339F60-32FC-4FE0-BB2C-ADC04B6070F7}" type="presOf" srcId="{1233DF63-BBEE-482D-9D5D-908BBB8A5636}" destId="{D6DF1322-F0BD-4141-B819-58106336224C}" srcOrd="0" destOrd="0" presId="urn:microsoft.com/office/officeart/2008/layout/LinedList"/>
    <dgm:cxn modelId="{59355361-52A0-434E-8850-FB5594F813DF}" srcId="{96F9D29E-B977-44B8-A04B-619964E38337}" destId="{1233DF63-BBEE-482D-9D5D-908BBB8A5636}" srcOrd="0" destOrd="0" parTransId="{AA78EBDB-B691-4088-96AB-668D18F66E16}" sibTransId="{F5B35D6A-1DE0-4818-9561-CE7732E08A80}"/>
    <dgm:cxn modelId="{513D9463-110A-4005-81F5-6596418B4B6E}" type="presOf" srcId="{C577DA5B-1E12-4354-B98D-B7AB0D2A7A05}" destId="{2AC9F8C1-AAFC-4D78-8533-4417EE70205C}" srcOrd="0" destOrd="0" presId="urn:microsoft.com/office/officeart/2008/layout/LinedList"/>
    <dgm:cxn modelId="{3C96A7A8-1407-442C-A881-FD669C60A1D1}" srcId="{96F9D29E-B977-44B8-A04B-619964E38337}" destId="{4C2F4889-7F21-48AC-806C-EDDF799826A6}" srcOrd="2" destOrd="0" parTransId="{AFA7659B-73D3-4CE3-BE86-EB0B90D83D81}" sibTransId="{6D7AB3BC-6305-4465-946D-870EDC6094EA}"/>
    <dgm:cxn modelId="{6A6C25C3-EE11-4461-949D-60FCFE324D24}" srcId="{96F9D29E-B977-44B8-A04B-619964E38337}" destId="{C577DA5B-1E12-4354-B98D-B7AB0D2A7A05}" srcOrd="3" destOrd="0" parTransId="{3C4B672A-A09B-4AE0-9E58-9906E9494586}" sibTransId="{1193685E-9C8B-4BB4-941A-2B188AF70B7A}"/>
    <dgm:cxn modelId="{5A76A1D1-EA75-4EB9-BE2B-1C6208B8F065}" srcId="{96F9D29E-B977-44B8-A04B-619964E38337}" destId="{701B871A-8915-4841-9552-E0F26A1EEA8B}" srcOrd="1" destOrd="0" parTransId="{A056DB47-F688-469F-89E5-41259D64BFB2}" sibTransId="{71FD72BC-53C1-497F-8350-F82D0960E952}"/>
    <dgm:cxn modelId="{E6B03DF7-1BA1-40B6-8A51-C345DEA7179C}" type="presOf" srcId="{701B871A-8915-4841-9552-E0F26A1EEA8B}" destId="{51637183-0494-4200-8E37-E97B5661ECFB}" srcOrd="0" destOrd="0" presId="urn:microsoft.com/office/officeart/2008/layout/LinedList"/>
    <dgm:cxn modelId="{E36A15A4-BD7A-49DA-A037-96957CDC8273}" type="presParOf" srcId="{CB07D695-6DBD-4983-88AB-5132A085E721}" destId="{002D6EB0-BD4E-4B27-9AC2-E4301F3C9983}" srcOrd="0" destOrd="0" presId="urn:microsoft.com/office/officeart/2008/layout/LinedList"/>
    <dgm:cxn modelId="{0BB25497-90BF-49BD-A308-310DE02458A5}" type="presParOf" srcId="{CB07D695-6DBD-4983-88AB-5132A085E721}" destId="{BE9FBA25-E34C-4ACE-A988-C95A33BF7C5F}" srcOrd="1" destOrd="0" presId="urn:microsoft.com/office/officeart/2008/layout/LinedList"/>
    <dgm:cxn modelId="{9C2AD39E-9302-42B4-92FB-2689E9E91F23}" type="presParOf" srcId="{BE9FBA25-E34C-4ACE-A988-C95A33BF7C5F}" destId="{D6DF1322-F0BD-4141-B819-58106336224C}" srcOrd="0" destOrd="0" presId="urn:microsoft.com/office/officeart/2008/layout/LinedList"/>
    <dgm:cxn modelId="{81EA7996-57D4-4604-AF32-8EB2BAEE1A34}" type="presParOf" srcId="{BE9FBA25-E34C-4ACE-A988-C95A33BF7C5F}" destId="{CC564ABD-DBF4-47ED-92A7-9B4B81373225}" srcOrd="1" destOrd="0" presId="urn:microsoft.com/office/officeart/2008/layout/LinedList"/>
    <dgm:cxn modelId="{75A8F770-553F-4059-B1BD-ADCA5E770960}" type="presParOf" srcId="{CB07D695-6DBD-4983-88AB-5132A085E721}" destId="{68AAFA47-4324-450F-85B3-EE40F2DA44AF}" srcOrd="2" destOrd="0" presId="urn:microsoft.com/office/officeart/2008/layout/LinedList"/>
    <dgm:cxn modelId="{A939892E-BC51-4E41-B508-979BB0DC41F8}" type="presParOf" srcId="{CB07D695-6DBD-4983-88AB-5132A085E721}" destId="{5E710405-0801-4D6F-B308-CBDF1406D95D}" srcOrd="3" destOrd="0" presId="urn:microsoft.com/office/officeart/2008/layout/LinedList"/>
    <dgm:cxn modelId="{6583D8BD-2EA2-43BC-9A53-EF76AC2E8AD2}" type="presParOf" srcId="{5E710405-0801-4D6F-B308-CBDF1406D95D}" destId="{51637183-0494-4200-8E37-E97B5661ECFB}" srcOrd="0" destOrd="0" presId="urn:microsoft.com/office/officeart/2008/layout/LinedList"/>
    <dgm:cxn modelId="{19ED4127-D842-4623-9F05-DEC47B931AE1}" type="presParOf" srcId="{5E710405-0801-4D6F-B308-CBDF1406D95D}" destId="{02D3C95D-4E30-4691-A7CA-BF91F3A321B5}" srcOrd="1" destOrd="0" presId="urn:microsoft.com/office/officeart/2008/layout/LinedList"/>
    <dgm:cxn modelId="{E8B72C27-87F6-4A51-A1C7-3BA6B3C8EF39}" type="presParOf" srcId="{CB07D695-6DBD-4983-88AB-5132A085E721}" destId="{1E0F712A-99AF-4F11-ACDC-F00E9B941AC5}" srcOrd="4" destOrd="0" presId="urn:microsoft.com/office/officeart/2008/layout/LinedList"/>
    <dgm:cxn modelId="{5733C835-46EC-4748-A7D7-D6EB8938FA25}" type="presParOf" srcId="{CB07D695-6DBD-4983-88AB-5132A085E721}" destId="{62C20181-D06F-447D-97AB-0C1ED03C2188}" srcOrd="5" destOrd="0" presId="urn:microsoft.com/office/officeart/2008/layout/LinedList"/>
    <dgm:cxn modelId="{18797C32-EB2C-43EC-A878-3A342D99D031}" type="presParOf" srcId="{62C20181-D06F-447D-97AB-0C1ED03C2188}" destId="{3046612C-DE48-4FEB-821E-C8708FBCB89D}" srcOrd="0" destOrd="0" presId="urn:microsoft.com/office/officeart/2008/layout/LinedList"/>
    <dgm:cxn modelId="{4F779756-E148-4EA3-AE47-4C895C8FAD6F}" type="presParOf" srcId="{62C20181-D06F-447D-97AB-0C1ED03C2188}" destId="{BF43FD73-83F9-42E3-8FFC-ADAA1EB6546B}" srcOrd="1" destOrd="0" presId="urn:microsoft.com/office/officeart/2008/layout/LinedList"/>
    <dgm:cxn modelId="{EEEF618E-BAEF-415B-9826-3770A76BFB4C}" type="presParOf" srcId="{CB07D695-6DBD-4983-88AB-5132A085E721}" destId="{C4258FDA-0556-4A56-B774-8BC2E7ABB1EE}" srcOrd="6" destOrd="0" presId="urn:microsoft.com/office/officeart/2008/layout/LinedList"/>
    <dgm:cxn modelId="{F49367D7-A7A6-4EEC-9A66-87BE0A6C3CDD}" type="presParOf" srcId="{CB07D695-6DBD-4983-88AB-5132A085E721}" destId="{56BE7CEF-2425-48C5-B858-E417701F82E7}" srcOrd="7" destOrd="0" presId="urn:microsoft.com/office/officeart/2008/layout/LinedList"/>
    <dgm:cxn modelId="{7D087BBA-05CC-472D-9765-2D267CF02ACF}" type="presParOf" srcId="{56BE7CEF-2425-48C5-B858-E417701F82E7}" destId="{2AC9F8C1-AAFC-4D78-8533-4417EE70205C}" srcOrd="0" destOrd="0" presId="urn:microsoft.com/office/officeart/2008/layout/LinedList"/>
    <dgm:cxn modelId="{81ED0BB8-19AC-48D8-B703-3FAAB208B209}" type="presParOf" srcId="{56BE7CEF-2425-48C5-B858-E417701F82E7}" destId="{8B367786-A68F-4FD0-96F8-5471E79D05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9D29E-B977-44B8-A04B-619964E3833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33DF63-BBEE-482D-9D5D-908BBB8A5636}">
      <dgm:prSet/>
      <dgm:spPr/>
      <dgm:t>
        <a:bodyPr/>
        <a:lstStyle/>
        <a:p>
          <a:r>
            <a:rPr lang="en-US" dirty="0"/>
            <a:t>Model 2 does not appreciably outperform Model 1</a:t>
          </a:r>
        </a:p>
      </dgm:t>
    </dgm:pt>
    <dgm:pt modelId="{AA78EBDB-B691-4088-96AB-668D18F66E16}" type="parTrans" cxnId="{59355361-52A0-434E-8850-FB5594F813DF}">
      <dgm:prSet/>
      <dgm:spPr/>
      <dgm:t>
        <a:bodyPr/>
        <a:lstStyle/>
        <a:p>
          <a:endParaRPr lang="en-US"/>
        </a:p>
      </dgm:t>
    </dgm:pt>
    <dgm:pt modelId="{F5B35D6A-1DE0-4818-9561-CE7732E08A80}" type="sibTrans" cxnId="{59355361-52A0-434E-8850-FB5594F813DF}">
      <dgm:prSet/>
      <dgm:spPr/>
      <dgm:t>
        <a:bodyPr/>
        <a:lstStyle/>
        <a:p>
          <a:endParaRPr lang="en-US"/>
        </a:p>
      </dgm:t>
    </dgm:pt>
    <dgm:pt modelId="{701B871A-8915-4841-9552-E0F26A1EEA8B}">
      <dgm:prSet/>
      <dgm:spPr/>
      <dgm:t>
        <a:bodyPr/>
        <a:lstStyle/>
        <a:p>
          <a:r>
            <a:rPr lang="en-US" dirty="0"/>
            <a:t>Model still learns to release peaks corresponding to inflow peaks</a:t>
          </a:r>
        </a:p>
      </dgm:t>
    </dgm:pt>
    <dgm:pt modelId="{A056DB47-F688-469F-89E5-41259D64BFB2}" type="parTrans" cxnId="{5A76A1D1-EA75-4EB9-BE2B-1C6208B8F065}">
      <dgm:prSet/>
      <dgm:spPr/>
      <dgm:t>
        <a:bodyPr/>
        <a:lstStyle/>
        <a:p>
          <a:endParaRPr lang="en-US"/>
        </a:p>
      </dgm:t>
    </dgm:pt>
    <dgm:pt modelId="{71FD72BC-53C1-497F-8350-F82D0960E952}" type="sibTrans" cxnId="{5A76A1D1-EA75-4EB9-BE2B-1C6208B8F065}">
      <dgm:prSet/>
      <dgm:spPr/>
      <dgm:t>
        <a:bodyPr/>
        <a:lstStyle/>
        <a:p>
          <a:endParaRPr lang="en-US"/>
        </a:p>
      </dgm:t>
    </dgm:pt>
    <dgm:pt modelId="{4C2F4889-7F21-48AC-806C-EDDF799826A6}">
      <dgm:prSet/>
      <dgm:spPr/>
      <dgm:t>
        <a:bodyPr/>
        <a:lstStyle/>
        <a:p>
          <a:r>
            <a:rPr lang="en-US" dirty="0"/>
            <a:t>Model(a) does slightly better than model (b). Still may not be very sensitive to loss/transformation</a:t>
          </a:r>
        </a:p>
      </dgm:t>
    </dgm:pt>
    <dgm:pt modelId="{AFA7659B-73D3-4CE3-BE86-EB0B90D83D81}" type="parTrans" cxnId="{3C96A7A8-1407-442C-A881-FD669C60A1D1}">
      <dgm:prSet/>
      <dgm:spPr/>
      <dgm:t>
        <a:bodyPr/>
        <a:lstStyle/>
        <a:p>
          <a:endParaRPr lang="en-US"/>
        </a:p>
      </dgm:t>
    </dgm:pt>
    <dgm:pt modelId="{6D7AB3BC-6305-4465-946D-870EDC6094EA}" type="sibTrans" cxnId="{3C96A7A8-1407-442C-A881-FD669C60A1D1}">
      <dgm:prSet/>
      <dgm:spPr/>
      <dgm:t>
        <a:bodyPr/>
        <a:lstStyle/>
        <a:p>
          <a:endParaRPr lang="en-US"/>
        </a:p>
      </dgm:t>
    </dgm:pt>
    <dgm:pt modelId="{C577DA5B-1E12-4354-B98D-B7AB0D2A7A05}">
      <dgm:prSet/>
      <dgm:spPr/>
      <dgm:t>
        <a:bodyPr/>
        <a:lstStyle/>
        <a:p>
          <a:r>
            <a:rPr lang="en-US" dirty="0"/>
            <a:t>Test performance is still much worse than training or validation</a:t>
          </a:r>
        </a:p>
      </dgm:t>
    </dgm:pt>
    <dgm:pt modelId="{3C4B672A-A09B-4AE0-9E58-9906E9494586}" type="parTrans" cxnId="{6A6C25C3-EE11-4461-949D-60FCFE324D24}">
      <dgm:prSet/>
      <dgm:spPr/>
      <dgm:t>
        <a:bodyPr/>
        <a:lstStyle/>
        <a:p>
          <a:endParaRPr lang="en-US"/>
        </a:p>
      </dgm:t>
    </dgm:pt>
    <dgm:pt modelId="{1193685E-9C8B-4BB4-941A-2B188AF70B7A}" type="sibTrans" cxnId="{6A6C25C3-EE11-4461-949D-60FCFE324D24}">
      <dgm:prSet/>
      <dgm:spPr/>
      <dgm:t>
        <a:bodyPr/>
        <a:lstStyle/>
        <a:p>
          <a:endParaRPr lang="en-US"/>
        </a:p>
      </dgm:t>
    </dgm:pt>
    <dgm:pt modelId="{71D99FE4-8801-4EB9-8B17-AE88F0F74851}" type="pres">
      <dgm:prSet presAssocID="{96F9D29E-B977-44B8-A04B-619964E38337}" presName="vert0" presStyleCnt="0">
        <dgm:presLayoutVars>
          <dgm:dir/>
          <dgm:animOne val="branch"/>
          <dgm:animLvl val="lvl"/>
        </dgm:presLayoutVars>
      </dgm:prSet>
      <dgm:spPr/>
    </dgm:pt>
    <dgm:pt modelId="{115EF1EB-787B-4BD1-A7F6-EFB4B84B37C5}" type="pres">
      <dgm:prSet presAssocID="{1233DF63-BBEE-482D-9D5D-908BBB8A5636}" presName="thickLine" presStyleLbl="alignNode1" presStyleIdx="0" presStyleCnt="4"/>
      <dgm:spPr/>
    </dgm:pt>
    <dgm:pt modelId="{9A75E06C-BE28-4F8A-84AD-C087B2A356A1}" type="pres">
      <dgm:prSet presAssocID="{1233DF63-BBEE-482D-9D5D-908BBB8A5636}" presName="horz1" presStyleCnt="0"/>
      <dgm:spPr/>
    </dgm:pt>
    <dgm:pt modelId="{4235432F-05EB-4F6A-A4BA-F221C614E06F}" type="pres">
      <dgm:prSet presAssocID="{1233DF63-BBEE-482D-9D5D-908BBB8A5636}" presName="tx1" presStyleLbl="revTx" presStyleIdx="0" presStyleCnt="4"/>
      <dgm:spPr/>
    </dgm:pt>
    <dgm:pt modelId="{8B31A7FD-DEB1-43E0-8986-4AEE6BAE6D59}" type="pres">
      <dgm:prSet presAssocID="{1233DF63-BBEE-482D-9D5D-908BBB8A5636}" presName="vert1" presStyleCnt="0"/>
      <dgm:spPr/>
    </dgm:pt>
    <dgm:pt modelId="{263FCFBC-9991-4F7D-BBBE-0137701604BB}" type="pres">
      <dgm:prSet presAssocID="{701B871A-8915-4841-9552-E0F26A1EEA8B}" presName="thickLine" presStyleLbl="alignNode1" presStyleIdx="1" presStyleCnt="4"/>
      <dgm:spPr/>
    </dgm:pt>
    <dgm:pt modelId="{BC99E45C-C5EF-4117-9DA7-4D1F0B47AD1C}" type="pres">
      <dgm:prSet presAssocID="{701B871A-8915-4841-9552-E0F26A1EEA8B}" presName="horz1" presStyleCnt="0"/>
      <dgm:spPr/>
    </dgm:pt>
    <dgm:pt modelId="{AC765D72-97F6-4228-9CBB-9D7740F0CA82}" type="pres">
      <dgm:prSet presAssocID="{701B871A-8915-4841-9552-E0F26A1EEA8B}" presName="tx1" presStyleLbl="revTx" presStyleIdx="1" presStyleCnt="4"/>
      <dgm:spPr/>
    </dgm:pt>
    <dgm:pt modelId="{63CA6974-C8CA-4135-AA8C-E8852C710BAA}" type="pres">
      <dgm:prSet presAssocID="{701B871A-8915-4841-9552-E0F26A1EEA8B}" presName="vert1" presStyleCnt="0"/>
      <dgm:spPr/>
    </dgm:pt>
    <dgm:pt modelId="{9DBB37E2-E8FF-49B9-B18E-AE8A19E2A95E}" type="pres">
      <dgm:prSet presAssocID="{4C2F4889-7F21-48AC-806C-EDDF799826A6}" presName="thickLine" presStyleLbl="alignNode1" presStyleIdx="2" presStyleCnt="4"/>
      <dgm:spPr/>
    </dgm:pt>
    <dgm:pt modelId="{D8BA37B5-080A-467B-B1C6-C8E2CC973F89}" type="pres">
      <dgm:prSet presAssocID="{4C2F4889-7F21-48AC-806C-EDDF799826A6}" presName="horz1" presStyleCnt="0"/>
      <dgm:spPr/>
    </dgm:pt>
    <dgm:pt modelId="{15DA171E-B696-4158-830E-9C67E41BF79D}" type="pres">
      <dgm:prSet presAssocID="{4C2F4889-7F21-48AC-806C-EDDF799826A6}" presName="tx1" presStyleLbl="revTx" presStyleIdx="2" presStyleCnt="4"/>
      <dgm:spPr/>
    </dgm:pt>
    <dgm:pt modelId="{A6EA0F43-304E-4751-A14D-F01D1E2F492A}" type="pres">
      <dgm:prSet presAssocID="{4C2F4889-7F21-48AC-806C-EDDF799826A6}" presName="vert1" presStyleCnt="0"/>
      <dgm:spPr/>
    </dgm:pt>
    <dgm:pt modelId="{E76EA1D0-A1D6-414A-9547-8CEBFE40E08C}" type="pres">
      <dgm:prSet presAssocID="{C577DA5B-1E12-4354-B98D-B7AB0D2A7A05}" presName="thickLine" presStyleLbl="alignNode1" presStyleIdx="3" presStyleCnt="4"/>
      <dgm:spPr/>
    </dgm:pt>
    <dgm:pt modelId="{6B57054F-125E-450C-AB9B-0D70A5A7BB7B}" type="pres">
      <dgm:prSet presAssocID="{C577DA5B-1E12-4354-B98D-B7AB0D2A7A05}" presName="horz1" presStyleCnt="0"/>
      <dgm:spPr/>
    </dgm:pt>
    <dgm:pt modelId="{07B2850F-9F48-4CA4-9B5C-0C3A607C38B9}" type="pres">
      <dgm:prSet presAssocID="{C577DA5B-1E12-4354-B98D-B7AB0D2A7A05}" presName="tx1" presStyleLbl="revTx" presStyleIdx="3" presStyleCnt="4"/>
      <dgm:spPr/>
    </dgm:pt>
    <dgm:pt modelId="{9A1C30E1-9672-42F5-84AF-A8A6B6A3088E}" type="pres">
      <dgm:prSet presAssocID="{C577DA5B-1E12-4354-B98D-B7AB0D2A7A05}" presName="vert1" presStyleCnt="0"/>
      <dgm:spPr/>
    </dgm:pt>
  </dgm:ptLst>
  <dgm:cxnLst>
    <dgm:cxn modelId="{70177826-8623-4894-946D-82691EC4097D}" type="presOf" srcId="{4C2F4889-7F21-48AC-806C-EDDF799826A6}" destId="{15DA171E-B696-4158-830E-9C67E41BF79D}" srcOrd="0" destOrd="0" presId="urn:microsoft.com/office/officeart/2008/layout/LinedList"/>
    <dgm:cxn modelId="{B871805E-2299-4B36-8D97-2254CBA3B703}" type="presOf" srcId="{1233DF63-BBEE-482D-9D5D-908BBB8A5636}" destId="{4235432F-05EB-4F6A-A4BA-F221C614E06F}" srcOrd="0" destOrd="0" presId="urn:microsoft.com/office/officeart/2008/layout/LinedList"/>
    <dgm:cxn modelId="{59355361-52A0-434E-8850-FB5594F813DF}" srcId="{96F9D29E-B977-44B8-A04B-619964E38337}" destId="{1233DF63-BBEE-482D-9D5D-908BBB8A5636}" srcOrd="0" destOrd="0" parTransId="{AA78EBDB-B691-4088-96AB-668D18F66E16}" sibTransId="{F5B35D6A-1DE0-4818-9561-CE7732E08A80}"/>
    <dgm:cxn modelId="{97DF294B-F9DB-4579-8F74-79BF88EB9355}" type="presOf" srcId="{701B871A-8915-4841-9552-E0F26A1EEA8B}" destId="{AC765D72-97F6-4228-9CBB-9D7740F0CA82}" srcOrd="0" destOrd="0" presId="urn:microsoft.com/office/officeart/2008/layout/LinedList"/>
    <dgm:cxn modelId="{93680E8C-00F5-4E92-9F45-6C5ED13AC715}" type="presOf" srcId="{C577DA5B-1E12-4354-B98D-B7AB0D2A7A05}" destId="{07B2850F-9F48-4CA4-9B5C-0C3A607C38B9}" srcOrd="0" destOrd="0" presId="urn:microsoft.com/office/officeart/2008/layout/LinedList"/>
    <dgm:cxn modelId="{3C96A7A8-1407-442C-A881-FD669C60A1D1}" srcId="{96F9D29E-B977-44B8-A04B-619964E38337}" destId="{4C2F4889-7F21-48AC-806C-EDDF799826A6}" srcOrd="2" destOrd="0" parTransId="{AFA7659B-73D3-4CE3-BE86-EB0B90D83D81}" sibTransId="{6D7AB3BC-6305-4465-946D-870EDC6094EA}"/>
    <dgm:cxn modelId="{6A6C25C3-EE11-4461-949D-60FCFE324D24}" srcId="{96F9D29E-B977-44B8-A04B-619964E38337}" destId="{C577DA5B-1E12-4354-B98D-B7AB0D2A7A05}" srcOrd="3" destOrd="0" parTransId="{3C4B672A-A09B-4AE0-9E58-9906E9494586}" sibTransId="{1193685E-9C8B-4BB4-941A-2B188AF70B7A}"/>
    <dgm:cxn modelId="{5A76A1D1-EA75-4EB9-BE2B-1C6208B8F065}" srcId="{96F9D29E-B977-44B8-A04B-619964E38337}" destId="{701B871A-8915-4841-9552-E0F26A1EEA8B}" srcOrd="1" destOrd="0" parTransId="{A056DB47-F688-469F-89E5-41259D64BFB2}" sibTransId="{71FD72BC-53C1-497F-8350-F82D0960E952}"/>
    <dgm:cxn modelId="{EA4A25FA-E89D-408E-AA0A-C1C187605944}" type="presOf" srcId="{96F9D29E-B977-44B8-A04B-619964E38337}" destId="{71D99FE4-8801-4EB9-8B17-AE88F0F74851}" srcOrd="0" destOrd="0" presId="urn:microsoft.com/office/officeart/2008/layout/LinedList"/>
    <dgm:cxn modelId="{E4B5F4FB-DDF5-4DDE-8A23-B49DC2C8BF93}" type="presParOf" srcId="{71D99FE4-8801-4EB9-8B17-AE88F0F74851}" destId="{115EF1EB-787B-4BD1-A7F6-EFB4B84B37C5}" srcOrd="0" destOrd="0" presId="urn:microsoft.com/office/officeart/2008/layout/LinedList"/>
    <dgm:cxn modelId="{D9A9A55F-BCBA-44C9-9ECE-0079E8F136AC}" type="presParOf" srcId="{71D99FE4-8801-4EB9-8B17-AE88F0F74851}" destId="{9A75E06C-BE28-4F8A-84AD-C087B2A356A1}" srcOrd="1" destOrd="0" presId="urn:microsoft.com/office/officeart/2008/layout/LinedList"/>
    <dgm:cxn modelId="{DE41F830-3A83-404D-AFA0-1851799497FB}" type="presParOf" srcId="{9A75E06C-BE28-4F8A-84AD-C087B2A356A1}" destId="{4235432F-05EB-4F6A-A4BA-F221C614E06F}" srcOrd="0" destOrd="0" presId="urn:microsoft.com/office/officeart/2008/layout/LinedList"/>
    <dgm:cxn modelId="{07A99544-6C29-49A7-BFE6-9FCA72280F68}" type="presParOf" srcId="{9A75E06C-BE28-4F8A-84AD-C087B2A356A1}" destId="{8B31A7FD-DEB1-43E0-8986-4AEE6BAE6D59}" srcOrd="1" destOrd="0" presId="urn:microsoft.com/office/officeart/2008/layout/LinedList"/>
    <dgm:cxn modelId="{6D686711-F0F7-46A1-B0A6-0DB93187A0B3}" type="presParOf" srcId="{71D99FE4-8801-4EB9-8B17-AE88F0F74851}" destId="{263FCFBC-9991-4F7D-BBBE-0137701604BB}" srcOrd="2" destOrd="0" presId="urn:microsoft.com/office/officeart/2008/layout/LinedList"/>
    <dgm:cxn modelId="{2D298B06-BD02-44B0-A17C-635D32E4D0E4}" type="presParOf" srcId="{71D99FE4-8801-4EB9-8B17-AE88F0F74851}" destId="{BC99E45C-C5EF-4117-9DA7-4D1F0B47AD1C}" srcOrd="3" destOrd="0" presId="urn:microsoft.com/office/officeart/2008/layout/LinedList"/>
    <dgm:cxn modelId="{7E6D04F1-9A7F-4442-8414-BF706B34FD1E}" type="presParOf" srcId="{BC99E45C-C5EF-4117-9DA7-4D1F0B47AD1C}" destId="{AC765D72-97F6-4228-9CBB-9D7740F0CA82}" srcOrd="0" destOrd="0" presId="urn:microsoft.com/office/officeart/2008/layout/LinedList"/>
    <dgm:cxn modelId="{28E91DB6-1BC1-4717-9C3D-8E64C5957A21}" type="presParOf" srcId="{BC99E45C-C5EF-4117-9DA7-4D1F0B47AD1C}" destId="{63CA6974-C8CA-4135-AA8C-E8852C710BAA}" srcOrd="1" destOrd="0" presId="urn:microsoft.com/office/officeart/2008/layout/LinedList"/>
    <dgm:cxn modelId="{44F00E7E-9057-4A8E-A707-AD3B0232FA79}" type="presParOf" srcId="{71D99FE4-8801-4EB9-8B17-AE88F0F74851}" destId="{9DBB37E2-E8FF-49B9-B18E-AE8A19E2A95E}" srcOrd="4" destOrd="0" presId="urn:microsoft.com/office/officeart/2008/layout/LinedList"/>
    <dgm:cxn modelId="{4F7A37D7-F879-488B-8D94-6AC4420248C2}" type="presParOf" srcId="{71D99FE4-8801-4EB9-8B17-AE88F0F74851}" destId="{D8BA37B5-080A-467B-B1C6-C8E2CC973F89}" srcOrd="5" destOrd="0" presId="urn:microsoft.com/office/officeart/2008/layout/LinedList"/>
    <dgm:cxn modelId="{D25C900B-C780-40DE-A749-AC849C875335}" type="presParOf" srcId="{D8BA37B5-080A-467B-B1C6-C8E2CC973F89}" destId="{15DA171E-B696-4158-830E-9C67E41BF79D}" srcOrd="0" destOrd="0" presId="urn:microsoft.com/office/officeart/2008/layout/LinedList"/>
    <dgm:cxn modelId="{CC16DEAB-9336-4CA6-B133-CD898C058AB1}" type="presParOf" srcId="{D8BA37B5-080A-467B-B1C6-C8E2CC973F89}" destId="{A6EA0F43-304E-4751-A14D-F01D1E2F492A}" srcOrd="1" destOrd="0" presId="urn:microsoft.com/office/officeart/2008/layout/LinedList"/>
    <dgm:cxn modelId="{F5F13858-DD7E-4AB1-B443-C8DF3055B7CD}" type="presParOf" srcId="{71D99FE4-8801-4EB9-8B17-AE88F0F74851}" destId="{E76EA1D0-A1D6-414A-9547-8CEBFE40E08C}" srcOrd="6" destOrd="0" presId="urn:microsoft.com/office/officeart/2008/layout/LinedList"/>
    <dgm:cxn modelId="{9BD4E1F6-8C87-4ABC-B235-58E792BD6916}" type="presParOf" srcId="{71D99FE4-8801-4EB9-8B17-AE88F0F74851}" destId="{6B57054F-125E-450C-AB9B-0D70A5A7BB7B}" srcOrd="7" destOrd="0" presId="urn:microsoft.com/office/officeart/2008/layout/LinedList"/>
    <dgm:cxn modelId="{492D15CE-4117-4AD2-A71E-380E0249F885}" type="presParOf" srcId="{6B57054F-125E-450C-AB9B-0D70A5A7BB7B}" destId="{07B2850F-9F48-4CA4-9B5C-0C3A607C38B9}" srcOrd="0" destOrd="0" presId="urn:microsoft.com/office/officeart/2008/layout/LinedList"/>
    <dgm:cxn modelId="{6D9B1C94-5DF9-4DEC-9ECD-73091628B8B8}" type="presParOf" srcId="{6B57054F-125E-450C-AB9B-0D70A5A7BB7B}" destId="{9A1C30E1-9672-42F5-84AF-A8A6B6A3088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9D29E-B977-44B8-A04B-619964E3833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33DF63-BBEE-482D-9D5D-908BBB8A5636}">
      <dgm:prSet/>
      <dgm:spPr/>
      <dgm:t>
        <a:bodyPr/>
        <a:lstStyle/>
        <a:p>
          <a:r>
            <a:rPr lang="en-US" dirty="0"/>
            <a:t>Model 3a slightly underperforms Model 1 and 2. Seasonal releases more underpredicted than other models.</a:t>
          </a:r>
        </a:p>
      </dgm:t>
    </dgm:pt>
    <dgm:pt modelId="{AA78EBDB-B691-4088-96AB-668D18F66E16}" type="parTrans" cxnId="{59355361-52A0-434E-8850-FB5594F813DF}">
      <dgm:prSet/>
      <dgm:spPr/>
      <dgm:t>
        <a:bodyPr/>
        <a:lstStyle/>
        <a:p>
          <a:endParaRPr lang="en-US"/>
        </a:p>
      </dgm:t>
    </dgm:pt>
    <dgm:pt modelId="{F5B35D6A-1DE0-4818-9561-CE7732E08A80}" type="sibTrans" cxnId="{59355361-52A0-434E-8850-FB5594F813DF}">
      <dgm:prSet/>
      <dgm:spPr/>
      <dgm:t>
        <a:bodyPr/>
        <a:lstStyle/>
        <a:p>
          <a:endParaRPr lang="en-US"/>
        </a:p>
      </dgm:t>
    </dgm:pt>
    <dgm:pt modelId="{701B871A-8915-4841-9552-E0F26A1EEA8B}">
      <dgm:prSet/>
      <dgm:spPr/>
      <dgm:t>
        <a:bodyPr/>
        <a:lstStyle/>
        <a:p>
          <a:r>
            <a:rPr lang="en-US" dirty="0"/>
            <a:t>Despite maintaining implied storage, model still learns to release peaks corresponding to inflow peaks</a:t>
          </a:r>
        </a:p>
      </dgm:t>
    </dgm:pt>
    <dgm:pt modelId="{A056DB47-F688-469F-89E5-41259D64BFB2}" type="parTrans" cxnId="{5A76A1D1-EA75-4EB9-BE2B-1C6208B8F065}">
      <dgm:prSet/>
      <dgm:spPr/>
      <dgm:t>
        <a:bodyPr/>
        <a:lstStyle/>
        <a:p>
          <a:endParaRPr lang="en-US"/>
        </a:p>
      </dgm:t>
    </dgm:pt>
    <dgm:pt modelId="{71FD72BC-53C1-497F-8350-F82D0960E952}" type="sibTrans" cxnId="{5A76A1D1-EA75-4EB9-BE2B-1C6208B8F065}">
      <dgm:prSet/>
      <dgm:spPr/>
      <dgm:t>
        <a:bodyPr/>
        <a:lstStyle/>
        <a:p>
          <a:endParaRPr lang="en-US"/>
        </a:p>
      </dgm:t>
    </dgm:pt>
    <dgm:pt modelId="{4C2F4889-7F21-48AC-806C-EDDF799826A6}">
      <dgm:prSet/>
      <dgm:spPr/>
      <dgm:t>
        <a:bodyPr/>
        <a:lstStyle/>
        <a:p>
          <a:r>
            <a:rPr lang="en-US" dirty="0"/>
            <a:t>Model is very sensitive to choice of loss and data transformation. Model 3b fails to train properly – perhaps finding a very suboptimal local minimum</a:t>
          </a:r>
        </a:p>
      </dgm:t>
    </dgm:pt>
    <dgm:pt modelId="{AFA7659B-73D3-4CE3-BE86-EB0B90D83D81}" type="parTrans" cxnId="{3C96A7A8-1407-442C-A881-FD669C60A1D1}">
      <dgm:prSet/>
      <dgm:spPr/>
      <dgm:t>
        <a:bodyPr/>
        <a:lstStyle/>
        <a:p>
          <a:endParaRPr lang="en-US"/>
        </a:p>
      </dgm:t>
    </dgm:pt>
    <dgm:pt modelId="{6D7AB3BC-6305-4465-946D-870EDC6094EA}" type="sibTrans" cxnId="{3C96A7A8-1407-442C-A881-FD669C60A1D1}">
      <dgm:prSet/>
      <dgm:spPr/>
      <dgm:t>
        <a:bodyPr/>
        <a:lstStyle/>
        <a:p>
          <a:endParaRPr lang="en-US"/>
        </a:p>
      </dgm:t>
    </dgm:pt>
    <dgm:pt modelId="{C577DA5B-1E12-4354-B98D-B7AB0D2A7A05}">
      <dgm:prSet/>
      <dgm:spPr/>
      <dgm:t>
        <a:bodyPr/>
        <a:lstStyle/>
        <a:p>
          <a:r>
            <a:rPr lang="en-US" dirty="0"/>
            <a:t>Test performance is still worse than training/validation</a:t>
          </a:r>
        </a:p>
      </dgm:t>
    </dgm:pt>
    <dgm:pt modelId="{3C4B672A-A09B-4AE0-9E58-9906E9494586}" type="parTrans" cxnId="{6A6C25C3-EE11-4461-949D-60FCFE324D24}">
      <dgm:prSet/>
      <dgm:spPr/>
      <dgm:t>
        <a:bodyPr/>
        <a:lstStyle/>
        <a:p>
          <a:endParaRPr lang="en-US"/>
        </a:p>
      </dgm:t>
    </dgm:pt>
    <dgm:pt modelId="{1193685E-9C8B-4BB4-941A-2B188AF70B7A}" type="sibTrans" cxnId="{6A6C25C3-EE11-4461-949D-60FCFE324D24}">
      <dgm:prSet/>
      <dgm:spPr/>
      <dgm:t>
        <a:bodyPr/>
        <a:lstStyle/>
        <a:p>
          <a:endParaRPr lang="en-US"/>
        </a:p>
      </dgm:t>
    </dgm:pt>
    <dgm:pt modelId="{D709F979-59DD-4B87-9908-C30DB723D1E4}" type="pres">
      <dgm:prSet presAssocID="{96F9D29E-B977-44B8-A04B-619964E38337}" presName="vert0" presStyleCnt="0">
        <dgm:presLayoutVars>
          <dgm:dir/>
          <dgm:animOne val="branch"/>
          <dgm:animLvl val="lvl"/>
        </dgm:presLayoutVars>
      </dgm:prSet>
      <dgm:spPr/>
    </dgm:pt>
    <dgm:pt modelId="{ACD001B2-F80B-4B80-AC19-672219367C4F}" type="pres">
      <dgm:prSet presAssocID="{1233DF63-BBEE-482D-9D5D-908BBB8A5636}" presName="thickLine" presStyleLbl="alignNode1" presStyleIdx="0" presStyleCnt="4"/>
      <dgm:spPr/>
    </dgm:pt>
    <dgm:pt modelId="{BEDD9476-FC03-4264-A605-B30CB6AA52A0}" type="pres">
      <dgm:prSet presAssocID="{1233DF63-BBEE-482D-9D5D-908BBB8A5636}" presName="horz1" presStyleCnt="0"/>
      <dgm:spPr/>
    </dgm:pt>
    <dgm:pt modelId="{ADE4A608-ED41-4696-8585-C97577B95E8B}" type="pres">
      <dgm:prSet presAssocID="{1233DF63-BBEE-482D-9D5D-908BBB8A5636}" presName="tx1" presStyleLbl="revTx" presStyleIdx="0" presStyleCnt="4"/>
      <dgm:spPr/>
    </dgm:pt>
    <dgm:pt modelId="{15F2932A-E07A-4050-9CCF-5070FB577A3B}" type="pres">
      <dgm:prSet presAssocID="{1233DF63-BBEE-482D-9D5D-908BBB8A5636}" presName="vert1" presStyleCnt="0"/>
      <dgm:spPr/>
    </dgm:pt>
    <dgm:pt modelId="{3B058AF0-A52F-4DAA-BCF4-44F8D4DAEADE}" type="pres">
      <dgm:prSet presAssocID="{701B871A-8915-4841-9552-E0F26A1EEA8B}" presName="thickLine" presStyleLbl="alignNode1" presStyleIdx="1" presStyleCnt="4"/>
      <dgm:spPr/>
    </dgm:pt>
    <dgm:pt modelId="{971764C9-D3EA-4EE5-8533-49638FCFD2C0}" type="pres">
      <dgm:prSet presAssocID="{701B871A-8915-4841-9552-E0F26A1EEA8B}" presName="horz1" presStyleCnt="0"/>
      <dgm:spPr/>
    </dgm:pt>
    <dgm:pt modelId="{53B742A0-C3FE-4ADC-BFA1-A2A3073A3418}" type="pres">
      <dgm:prSet presAssocID="{701B871A-8915-4841-9552-E0F26A1EEA8B}" presName="tx1" presStyleLbl="revTx" presStyleIdx="1" presStyleCnt="4"/>
      <dgm:spPr/>
    </dgm:pt>
    <dgm:pt modelId="{E3B8F9B3-F361-4978-BCFC-D59387B7D5E2}" type="pres">
      <dgm:prSet presAssocID="{701B871A-8915-4841-9552-E0F26A1EEA8B}" presName="vert1" presStyleCnt="0"/>
      <dgm:spPr/>
    </dgm:pt>
    <dgm:pt modelId="{117D571E-6192-4288-873E-48E0EDAA0427}" type="pres">
      <dgm:prSet presAssocID="{4C2F4889-7F21-48AC-806C-EDDF799826A6}" presName="thickLine" presStyleLbl="alignNode1" presStyleIdx="2" presStyleCnt="4"/>
      <dgm:spPr/>
    </dgm:pt>
    <dgm:pt modelId="{47EAAAD4-1393-4FE8-BA25-1470BA999A99}" type="pres">
      <dgm:prSet presAssocID="{4C2F4889-7F21-48AC-806C-EDDF799826A6}" presName="horz1" presStyleCnt="0"/>
      <dgm:spPr/>
    </dgm:pt>
    <dgm:pt modelId="{BF73571D-8F6C-414A-821D-D4F87E49CF2B}" type="pres">
      <dgm:prSet presAssocID="{4C2F4889-7F21-48AC-806C-EDDF799826A6}" presName="tx1" presStyleLbl="revTx" presStyleIdx="2" presStyleCnt="4"/>
      <dgm:spPr/>
    </dgm:pt>
    <dgm:pt modelId="{F44613CB-0368-4979-A9BF-FFD3D9EA5EE8}" type="pres">
      <dgm:prSet presAssocID="{4C2F4889-7F21-48AC-806C-EDDF799826A6}" presName="vert1" presStyleCnt="0"/>
      <dgm:spPr/>
    </dgm:pt>
    <dgm:pt modelId="{0A8EF009-C9D7-412D-B9EE-F37CE205E351}" type="pres">
      <dgm:prSet presAssocID="{C577DA5B-1E12-4354-B98D-B7AB0D2A7A05}" presName="thickLine" presStyleLbl="alignNode1" presStyleIdx="3" presStyleCnt="4"/>
      <dgm:spPr/>
    </dgm:pt>
    <dgm:pt modelId="{83B46D79-88B9-4F06-BA2F-F020CC3A4948}" type="pres">
      <dgm:prSet presAssocID="{C577DA5B-1E12-4354-B98D-B7AB0D2A7A05}" presName="horz1" presStyleCnt="0"/>
      <dgm:spPr/>
    </dgm:pt>
    <dgm:pt modelId="{13F0FB38-FE63-44E0-9FBF-870632DC3C86}" type="pres">
      <dgm:prSet presAssocID="{C577DA5B-1E12-4354-B98D-B7AB0D2A7A05}" presName="tx1" presStyleLbl="revTx" presStyleIdx="3" presStyleCnt="4"/>
      <dgm:spPr/>
    </dgm:pt>
    <dgm:pt modelId="{8C4F2C51-F406-4B5F-B6B1-2BEF84F2F500}" type="pres">
      <dgm:prSet presAssocID="{C577DA5B-1E12-4354-B98D-B7AB0D2A7A05}" presName="vert1" presStyleCnt="0"/>
      <dgm:spPr/>
    </dgm:pt>
  </dgm:ptLst>
  <dgm:cxnLst>
    <dgm:cxn modelId="{59355361-52A0-434E-8850-FB5594F813DF}" srcId="{96F9D29E-B977-44B8-A04B-619964E38337}" destId="{1233DF63-BBEE-482D-9D5D-908BBB8A5636}" srcOrd="0" destOrd="0" parTransId="{AA78EBDB-B691-4088-96AB-668D18F66E16}" sibTransId="{F5B35D6A-1DE0-4818-9561-CE7732E08A80}"/>
    <dgm:cxn modelId="{DD52968A-4C12-4C9D-B6D1-03BEDE82024F}" type="presOf" srcId="{C577DA5B-1E12-4354-B98D-B7AB0D2A7A05}" destId="{13F0FB38-FE63-44E0-9FBF-870632DC3C86}" srcOrd="0" destOrd="0" presId="urn:microsoft.com/office/officeart/2008/layout/LinedList"/>
    <dgm:cxn modelId="{48AB499A-6B00-4A2E-8DDE-F6EA9F54A4C2}" type="presOf" srcId="{701B871A-8915-4841-9552-E0F26A1EEA8B}" destId="{53B742A0-C3FE-4ADC-BFA1-A2A3073A3418}" srcOrd="0" destOrd="0" presId="urn:microsoft.com/office/officeart/2008/layout/LinedList"/>
    <dgm:cxn modelId="{3C96A7A8-1407-442C-A881-FD669C60A1D1}" srcId="{96F9D29E-B977-44B8-A04B-619964E38337}" destId="{4C2F4889-7F21-48AC-806C-EDDF799826A6}" srcOrd="2" destOrd="0" parTransId="{AFA7659B-73D3-4CE3-BE86-EB0B90D83D81}" sibTransId="{6D7AB3BC-6305-4465-946D-870EDC6094EA}"/>
    <dgm:cxn modelId="{383A7BBD-1A2E-401F-A842-91C6BACD587D}" type="presOf" srcId="{1233DF63-BBEE-482D-9D5D-908BBB8A5636}" destId="{ADE4A608-ED41-4696-8585-C97577B95E8B}" srcOrd="0" destOrd="0" presId="urn:microsoft.com/office/officeart/2008/layout/LinedList"/>
    <dgm:cxn modelId="{6A6C25C3-EE11-4461-949D-60FCFE324D24}" srcId="{96F9D29E-B977-44B8-A04B-619964E38337}" destId="{C577DA5B-1E12-4354-B98D-B7AB0D2A7A05}" srcOrd="3" destOrd="0" parTransId="{3C4B672A-A09B-4AE0-9E58-9906E9494586}" sibTransId="{1193685E-9C8B-4BB4-941A-2B188AF70B7A}"/>
    <dgm:cxn modelId="{5A76A1D1-EA75-4EB9-BE2B-1C6208B8F065}" srcId="{96F9D29E-B977-44B8-A04B-619964E38337}" destId="{701B871A-8915-4841-9552-E0F26A1EEA8B}" srcOrd="1" destOrd="0" parTransId="{A056DB47-F688-469F-89E5-41259D64BFB2}" sibTransId="{71FD72BC-53C1-497F-8350-F82D0960E952}"/>
    <dgm:cxn modelId="{616A74D5-305F-43F6-9947-4F09AAA51AF6}" type="presOf" srcId="{96F9D29E-B977-44B8-A04B-619964E38337}" destId="{D709F979-59DD-4B87-9908-C30DB723D1E4}" srcOrd="0" destOrd="0" presId="urn:microsoft.com/office/officeart/2008/layout/LinedList"/>
    <dgm:cxn modelId="{40156BF7-D574-45EE-93B4-0D5EB303B272}" type="presOf" srcId="{4C2F4889-7F21-48AC-806C-EDDF799826A6}" destId="{BF73571D-8F6C-414A-821D-D4F87E49CF2B}" srcOrd="0" destOrd="0" presId="urn:microsoft.com/office/officeart/2008/layout/LinedList"/>
    <dgm:cxn modelId="{B634A6EE-A230-4784-B6B8-A641C80A584D}" type="presParOf" srcId="{D709F979-59DD-4B87-9908-C30DB723D1E4}" destId="{ACD001B2-F80B-4B80-AC19-672219367C4F}" srcOrd="0" destOrd="0" presId="urn:microsoft.com/office/officeart/2008/layout/LinedList"/>
    <dgm:cxn modelId="{48AB3C89-493A-4A6C-BA40-143465E6BD70}" type="presParOf" srcId="{D709F979-59DD-4B87-9908-C30DB723D1E4}" destId="{BEDD9476-FC03-4264-A605-B30CB6AA52A0}" srcOrd="1" destOrd="0" presId="urn:microsoft.com/office/officeart/2008/layout/LinedList"/>
    <dgm:cxn modelId="{87A25071-9C29-47DB-9969-D0AA67244337}" type="presParOf" srcId="{BEDD9476-FC03-4264-A605-B30CB6AA52A0}" destId="{ADE4A608-ED41-4696-8585-C97577B95E8B}" srcOrd="0" destOrd="0" presId="urn:microsoft.com/office/officeart/2008/layout/LinedList"/>
    <dgm:cxn modelId="{FD36A7F1-F789-4808-9147-59ABEF4625CB}" type="presParOf" srcId="{BEDD9476-FC03-4264-A605-B30CB6AA52A0}" destId="{15F2932A-E07A-4050-9CCF-5070FB577A3B}" srcOrd="1" destOrd="0" presId="urn:microsoft.com/office/officeart/2008/layout/LinedList"/>
    <dgm:cxn modelId="{60566837-33D3-4F86-BFF6-33FF7C9DFD73}" type="presParOf" srcId="{D709F979-59DD-4B87-9908-C30DB723D1E4}" destId="{3B058AF0-A52F-4DAA-BCF4-44F8D4DAEADE}" srcOrd="2" destOrd="0" presId="urn:microsoft.com/office/officeart/2008/layout/LinedList"/>
    <dgm:cxn modelId="{783F2937-F338-4D42-8F01-BAAE8063CD9A}" type="presParOf" srcId="{D709F979-59DD-4B87-9908-C30DB723D1E4}" destId="{971764C9-D3EA-4EE5-8533-49638FCFD2C0}" srcOrd="3" destOrd="0" presId="urn:microsoft.com/office/officeart/2008/layout/LinedList"/>
    <dgm:cxn modelId="{F8C8845B-554C-4D48-9168-48675CAC6513}" type="presParOf" srcId="{971764C9-D3EA-4EE5-8533-49638FCFD2C0}" destId="{53B742A0-C3FE-4ADC-BFA1-A2A3073A3418}" srcOrd="0" destOrd="0" presId="urn:microsoft.com/office/officeart/2008/layout/LinedList"/>
    <dgm:cxn modelId="{575D6078-0DBB-4E93-9FFD-BCB908486BAB}" type="presParOf" srcId="{971764C9-D3EA-4EE5-8533-49638FCFD2C0}" destId="{E3B8F9B3-F361-4978-BCFC-D59387B7D5E2}" srcOrd="1" destOrd="0" presId="urn:microsoft.com/office/officeart/2008/layout/LinedList"/>
    <dgm:cxn modelId="{4A5D9885-03FA-4558-B706-D87FB012DAB2}" type="presParOf" srcId="{D709F979-59DD-4B87-9908-C30DB723D1E4}" destId="{117D571E-6192-4288-873E-48E0EDAA0427}" srcOrd="4" destOrd="0" presId="urn:microsoft.com/office/officeart/2008/layout/LinedList"/>
    <dgm:cxn modelId="{F79AE3C5-29F0-4C69-B915-9EFDC09E9F95}" type="presParOf" srcId="{D709F979-59DD-4B87-9908-C30DB723D1E4}" destId="{47EAAAD4-1393-4FE8-BA25-1470BA999A99}" srcOrd="5" destOrd="0" presId="urn:microsoft.com/office/officeart/2008/layout/LinedList"/>
    <dgm:cxn modelId="{5945BD1D-48B6-41A2-AE71-52C48B84AC87}" type="presParOf" srcId="{47EAAAD4-1393-4FE8-BA25-1470BA999A99}" destId="{BF73571D-8F6C-414A-821D-D4F87E49CF2B}" srcOrd="0" destOrd="0" presId="urn:microsoft.com/office/officeart/2008/layout/LinedList"/>
    <dgm:cxn modelId="{431FE4A8-ACE1-496D-B4DC-1BE4BF5B6B69}" type="presParOf" srcId="{47EAAAD4-1393-4FE8-BA25-1470BA999A99}" destId="{F44613CB-0368-4979-A9BF-FFD3D9EA5EE8}" srcOrd="1" destOrd="0" presId="urn:microsoft.com/office/officeart/2008/layout/LinedList"/>
    <dgm:cxn modelId="{48643D7C-3F0F-46F7-A3DA-07108F983D90}" type="presParOf" srcId="{D709F979-59DD-4B87-9908-C30DB723D1E4}" destId="{0A8EF009-C9D7-412D-B9EE-F37CE205E351}" srcOrd="6" destOrd="0" presId="urn:microsoft.com/office/officeart/2008/layout/LinedList"/>
    <dgm:cxn modelId="{C3000925-59B2-4D1D-8509-6976D35D08E9}" type="presParOf" srcId="{D709F979-59DD-4B87-9908-C30DB723D1E4}" destId="{83B46D79-88B9-4F06-BA2F-F020CC3A4948}" srcOrd="7" destOrd="0" presId="urn:microsoft.com/office/officeart/2008/layout/LinedList"/>
    <dgm:cxn modelId="{0678DFE7-54DD-4969-814D-9BD3B0100FCA}" type="presParOf" srcId="{83B46D79-88B9-4F06-BA2F-F020CC3A4948}" destId="{13F0FB38-FE63-44E0-9FBF-870632DC3C86}" srcOrd="0" destOrd="0" presId="urn:microsoft.com/office/officeart/2008/layout/LinedList"/>
    <dgm:cxn modelId="{61402DC8-BCBD-4527-A575-899A96C2FF76}" type="presParOf" srcId="{83B46D79-88B9-4F06-BA2F-F020CC3A4948}" destId="{8C4F2C51-F406-4B5F-B6B1-2BEF84F2F50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D6EB0-BD4E-4B27-9AC2-E4301F3C9983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F1322-F0BD-4141-B819-58106336224C}">
      <dsp:nvSpPr>
        <dsp:cNvPr id="0" name=""/>
        <dsp:cNvSpPr/>
      </dsp:nvSpPr>
      <dsp:spPr>
        <a:xfrm>
          <a:off x="0" y="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Performance is decent out of sample (validation) with R2 ~0.7</a:t>
          </a:r>
        </a:p>
      </dsp:txBody>
      <dsp:txXfrm>
        <a:off x="0" y="0"/>
        <a:ext cx="6096000" cy="1333500"/>
      </dsp:txXfrm>
    </dsp:sp>
    <dsp:sp modelId="{68AAFA47-4324-450F-85B3-EE40F2DA44AF}">
      <dsp:nvSpPr>
        <dsp:cNvPr id="0" name=""/>
        <dsp:cNvSpPr/>
      </dsp:nvSpPr>
      <dsp:spPr>
        <a:xfrm>
          <a:off x="0" y="1333499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37183-0494-4200-8E37-E97B5661ECFB}">
      <dsp:nvSpPr>
        <dsp:cNvPr id="0" name=""/>
        <dsp:cNvSpPr/>
      </dsp:nvSpPr>
      <dsp:spPr>
        <a:xfrm>
          <a:off x="0" y="1333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 learns to release peaks corresponding to inflow peaks (leading to some “phantom” peaks)</a:t>
          </a:r>
        </a:p>
      </dsp:txBody>
      <dsp:txXfrm>
        <a:off x="0" y="1333500"/>
        <a:ext cx="6096000" cy="1333500"/>
      </dsp:txXfrm>
    </dsp:sp>
    <dsp:sp modelId="{1E0F712A-99AF-4F11-ACDC-F00E9B941AC5}">
      <dsp:nvSpPr>
        <dsp:cNvPr id="0" name=""/>
        <dsp:cNvSpPr/>
      </dsp:nvSpPr>
      <dsp:spPr>
        <a:xfrm>
          <a:off x="0" y="2666999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6612C-DE48-4FEB-821E-C8708FBCB89D}">
      <dsp:nvSpPr>
        <dsp:cNvPr id="0" name=""/>
        <dsp:cNvSpPr/>
      </dsp:nvSpPr>
      <dsp:spPr>
        <a:xfrm>
          <a:off x="0" y="26670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Differences in validation performance between loss functions and transformations are negligible</a:t>
          </a:r>
        </a:p>
      </dsp:txBody>
      <dsp:txXfrm>
        <a:off x="0" y="2667000"/>
        <a:ext cx="6096000" cy="1333500"/>
      </dsp:txXfrm>
    </dsp:sp>
    <dsp:sp modelId="{C4258FDA-0556-4A56-B774-8BC2E7ABB1EE}">
      <dsp:nvSpPr>
        <dsp:cNvPr id="0" name=""/>
        <dsp:cNvSpPr/>
      </dsp:nvSpPr>
      <dsp:spPr>
        <a:xfrm>
          <a:off x="0" y="4000500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9F8C1-AAFC-4D78-8533-4417EE70205C}">
      <dsp:nvSpPr>
        <dsp:cNvPr id="0" name=""/>
        <dsp:cNvSpPr/>
      </dsp:nvSpPr>
      <dsp:spPr>
        <a:xfrm>
          <a:off x="0" y="4000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Test performance is much worse than training or validation – nonstationarity in hydrology or policy?</a:t>
          </a:r>
        </a:p>
      </dsp:txBody>
      <dsp:txXfrm>
        <a:off x="0" y="4000500"/>
        <a:ext cx="6096000" cy="1333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EF1EB-787B-4BD1-A7F6-EFB4B84B37C5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5432F-05EB-4F6A-A4BA-F221C614E06F}">
      <dsp:nvSpPr>
        <dsp:cNvPr id="0" name=""/>
        <dsp:cNvSpPr/>
      </dsp:nvSpPr>
      <dsp:spPr>
        <a:xfrm>
          <a:off x="0" y="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 2 does not appreciably outperform Model 1</a:t>
          </a:r>
        </a:p>
      </dsp:txBody>
      <dsp:txXfrm>
        <a:off x="0" y="0"/>
        <a:ext cx="6096000" cy="1333500"/>
      </dsp:txXfrm>
    </dsp:sp>
    <dsp:sp modelId="{263FCFBC-9991-4F7D-BBBE-0137701604BB}">
      <dsp:nvSpPr>
        <dsp:cNvPr id="0" name=""/>
        <dsp:cNvSpPr/>
      </dsp:nvSpPr>
      <dsp:spPr>
        <a:xfrm>
          <a:off x="0" y="1333499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65D72-97F6-4228-9CBB-9D7740F0CA82}">
      <dsp:nvSpPr>
        <dsp:cNvPr id="0" name=""/>
        <dsp:cNvSpPr/>
      </dsp:nvSpPr>
      <dsp:spPr>
        <a:xfrm>
          <a:off x="0" y="1333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 still learns to release peaks corresponding to inflow peaks</a:t>
          </a:r>
        </a:p>
      </dsp:txBody>
      <dsp:txXfrm>
        <a:off x="0" y="1333500"/>
        <a:ext cx="6096000" cy="1333500"/>
      </dsp:txXfrm>
    </dsp:sp>
    <dsp:sp modelId="{9DBB37E2-E8FF-49B9-B18E-AE8A19E2A95E}">
      <dsp:nvSpPr>
        <dsp:cNvPr id="0" name=""/>
        <dsp:cNvSpPr/>
      </dsp:nvSpPr>
      <dsp:spPr>
        <a:xfrm>
          <a:off x="0" y="2666999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A171E-B696-4158-830E-9C67E41BF79D}">
      <dsp:nvSpPr>
        <dsp:cNvPr id="0" name=""/>
        <dsp:cNvSpPr/>
      </dsp:nvSpPr>
      <dsp:spPr>
        <a:xfrm>
          <a:off x="0" y="26670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Model(a) does slightly better than model (b). Still may not be very sensitive to loss/transformation</a:t>
          </a:r>
        </a:p>
      </dsp:txBody>
      <dsp:txXfrm>
        <a:off x="0" y="2667000"/>
        <a:ext cx="6096000" cy="1333500"/>
      </dsp:txXfrm>
    </dsp:sp>
    <dsp:sp modelId="{E76EA1D0-A1D6-414A-9547-8CEBFE40E08C}">
      <dsp:nvSpPr>
        <dsp:cNvPr id="0" name=""/>
        <dsp:cNvSpPr/>
      </dsp:nvSpPr>
      <dsp:spPr>
        <a:xfrm>
          <a:off x="0" y="4000500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2850F-9F48-4CA4-9B5C-0C3A607C38B9}">
      <dsp:nvSpPr>
        <dsp:cNvPr id="0" name=""/>
        <dsp:cNvSpPr/>
      </dsp:nvSpPr>
      <dsp:spPr>
        <a:xfrm>
          <a:off x="0" y="4000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 performance is still much worse than training or validation</a:t>
          </a:r>
        </a:p>
      </dsp:txBody>
      <dsp:txXfrm>
        <a:off x="0" y="4000500"/>
        <a:ext cx="6096000" cy="1333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001B2-F80B-4B80-AC19-672219367C4F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4A608-ED41-4696-8585-C97577B95E8B}">
      <dsp:nvSpPr>
        <dsp:cNvPr id="0" name=""/>
        <dsp:cNvSpPr/>
      </dsp:nvSpPr>
      <dsp:spPr>
        <a:xfrm>
          <a:off x="0" y="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3a slightly underperforms Model 1 and 2. Seasonal releases more underpredicted than other models.</a:t>
          </a:r>
        </a:p>
      </dsp:txBody>
      <dsp:txXfrm>
        <a:off x="0" y="0"/>
        <a:ext cx="6096000" cy="1333500"/>
      </dsp:txXfrm>
    </dsp:sp>
    <dsp:sp modelId="{3B058AF0-A52F-4DAA-BCF4-44F8D4DAEADE}">
      <dsp:nvSpPr>
        <dsp:cNvPr id="0" name=""/>
        <dsp:cNvSpPr/>
      </dsp:nvSpPr>
      <dsp:spPr>
        <a:xfrm>
          <a:off x="0" y="1333499"/>
          <a:ext cx="6096000" cy="0"/>
        </a:xfrm>
        <a:prstGeom prst="line">
          <a:avLst/>
        </a:prstGeom>
        <a:solidFill>
          <a:schemeClr val="accent2">
            <a:hueOff val="493621"/>
            <a:satOff val="-1180"/>
            <a:lumOff val="980"/>
            <a:alphaOff val="0"/>
          </a:schemeClr>
        </a:solidFill>
        <a:ln w="12700" cap="flat" cmpd="sng" algn="ctr">
          <a:solidFill>
            <a:schemeClr val="accent2">
              <a:hueOff val="493621"/>
              <a:satOff val="-1180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742A0-C3FE-4ADC-BFA1-A2A3073A3418}">
      <dsp:nvSpPr>
        <dsp:cNvPr id="0" name=""/>
        <dsp:cNvSpPr/>
      </dsp:nvSpPr>
      <dsp:spPr>
        <a:xfrm>
          <a:off x="0" y="1333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Despite maintaining implied storage, model still learns to release peaks corresponding to inflow peaks</a:t>
          </a:r>
        </a:p>
      </dsp:txBody>
      <dsp:txXfrm>
        <a:off x="0" y="1333500"/>
        <a:ext cx="6096000" cy="1333500"/>
      </dsp:txXfrm>
    </dsp:sp>
    <dsp:sp modelId="{117D571E-6192-4288-873E-48E0EDAA0427}">
      <dsp:nvSpPr>
        <dsp:cNvPr id="0" name=""/>
        <dsp:cNvSpPr/>
      </dsp:nvSpPr>
      <dsp:spPr>
        <a:xfrm>
          <a:off x="0" y="2666999"/>
          <a:ext cx="6096000" cy="0"/>
        </a:xfrm>
        <a:prstGeom prst="line">
          <a:avLst/>
        </a:prstGeom>
        <a:solidFill>
          <a:schemeClr val="accent2">
            <a:hueOff val="987242"/>
            <a:satOff val="-2359"/>
            <a:lumOff val="1961"/>
            <a:alphaOff val="0"/>
          </a:schemeClr>
        </a:solidFill>
        <a:ln w="12700" cap="flat" cmpd="sng" algn="ctr">
          <a:solidFill>
            <a:schemeClr val="accent2">
              <a:hueOff val="987242"/>
              <a:satOff val="-2359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3571D-8F6C-414A-821D-D4F87E49CF2B}">
      <dsp:nvSpPr>
        <dsp:cNvPr id="0" name=""/>
        <dsp:cNvSpPr/>
      </dsp:nvSpPr>
      <dsp:spPr>
        <a:xfrm>
          <a:off x="0" y="26670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is very sensitive to choice of loss and data transformation. Model 3b fails to train properly – perhaps finding a very suboptimal local minimum</a:t>
          </a:r>
        </a:p>
      </dsp:txBody>
      <dsp:txXfrm>
        <a:off x="0" y="2667000"/>
        <a:ext cx="6096000" cy="1333500"/>
      </dsp:txXfrm>
    </dsp:sp>
    <dsp:sp modelId="{0A8EF009-C9D7-412D-B9EE-F37CE205E351}">
      <dsp:nvSpPr>
        <dsp:cNvPr id="0" name=""/>
        <dsp:cNvSpPr/>
      </dsp:nvSpPr>
      <dsp:spPr>
        <a:xfrm>
          <a:off x="0" y="4000500"/>
          <a:ext cx="6096000" cy="0"/>
        </a:xfrm>
        <a:prstGeom prst="line">
          <a:avLst/>
        </a:prstGeom>
        <a:solidFill>
          <a:schemeClr val="accent2">
            <a:hueOff val="1480862"/>
            <a:satOff val="-3539"/>
            <a:lumOff val="2941"/>
            <a:alphaOff val="0"/>
          </a:schemeClr>
        </a:solidFill>
        <a:ln w="12700" cap="flat" cmpd="sng" algn="ctr">
          <a:solidFill>
            <a:schemeClr val="accent2">
              <a:hueOff val="1480862"/>
              <a:satOff val="-3539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0FB38-FE63-44E0-9FBF-870632DC3C86}">
      <dsp:nvSpPr>
        <dsp:cNvPr id="0" name=""/>
        <dsp:cNvSpPr/>
      </dsp:nvSpPr>
      <dsp:spPr>
        <a:xfrm>
          <a:off x="0" y="4000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 performance is still worse than training/validation</a:t>
          </a:r>
        </a:p>
      </dsp:txBody>
      <dsp:txXfrm>
        <a:off x="0" y="4000500"/>
        <a:ext cx="6096000" cy="1333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5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9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0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0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40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2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6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8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3801-DC8F-D5A3-A9B5-4C1BD2B87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LSTM Reservoir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EB14B-A926-AFD9-1FA6-52AE57AB0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Progress Report 1/24/24</a:t>
            </a:r>
          </a:p>
        </p:txBody>
      </p:sp>
      <p:pic>
        <p:nvPicPr>
          <p:cNvPr id="4" name="Picture 3" descr="Aerial shot of a zigzag river">
            <a:extLst>
              <a:ext uri="{FF2B5EF4-FFF2-40B4-BE49-F238E27FC236}">
                <a16:creationId xmlns:a16="http://schemas.microsoft.com/office/drawing/2014/main" id="{9F948F34-07C2-2534-601F-48FA9E0A4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0" r="21901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019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9AD9-2E4E-70CD-641F-721B1E05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1(c): Normalized, RMSLE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A818C-F758-DA7F-E547-64AD366A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9" y="5875685"/>
            <a:ext cx="4981657" cy="687652"/>
          </a:xfrm>
          <a:prstGeom prst="rect">
            <a:avLst/>
          </a:prstGeom>
        </p:spPr>
      </p:pic>
      <p:pic>
        <p:nvPicPr>
          <p:cNvPr id="6" name="Picture 5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CB983A5A-A715-573E-A0A4-B796C4204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8235" r="9308" b="4075"/>
          <a:stretch/>
        </p:blipFill>
        <p:spPr>
          <a:xfrm>
            <a:off x="692659" y="1941315"/>
            <a:ext cx="9925236" cy="37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4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13B60C-56B1-46B4-98A6-1482A52E7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1865" y="-31864"/>
            <a:ext cx="4785362" cy="48490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24A8E9-062E-406A-BE10-CED280011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41352" y="-341351"/>
            <a:ext cx="4651297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ABB98-117E-F56E-7259-EBEB3A83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2286000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Takeaways from Model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38F6F9-9B0D-86E9-7415-56634EA56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675817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63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9AD9-2E4E-70CD-641F-721B1E05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2(a): Standardized, MSE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5AD35-9653-1C93-46FB-E09899B8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90" y="5803197"/>
            <a:ext cx="5323254" cy="734805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549B1E7-2BEA-BE07-F917-156AD00E0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8131" r="9418" b="3450"/>
          <a:stretch/>
        </p:blipFill>
        <p:spPr>
          <a:xfrm>
            <a:off x="762000" y="1899821"/>
            <a:ext cx="9889725" cy="37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5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9AD9-2E4E-70CD-641F-721B1E05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2(b): Normalized, RMSLE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1391D-2A38-5161-7811-145B38A3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1" y="5847046"/>
            <a:ext cx="5328697" cy="685818"/>
          </a:xfrm>
          <a:prstGeom prst="rect">
            <a:avLst/>
          </a:prstGeom>
        </p:spPr>
      </p:pic>
      <p:pic>
        <p:nvPicPr>
          <p:cNvPr id="7" name="Picture 6" descr="A graph showing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02C7B017-2A5F-E249-B77A-57794C4D8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7" t="8235" r="8944" b="3763"/>
          <a:stretch/>
        </p:blipFill>
        <p:spPr>
          <a:xfrm>
            <a:off x="803861" y="1988598"/>
            <a:ext cx="9960745" cy="37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8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61A6E4-CB70-4D29-87D4-AD020035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5"/>
            <a:ext cx="4212773" cy="502236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FE67A51-A6D2-4F56-B718-2BF4AD24E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3999"/>
            <a:ext cx="4095749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ABB98-117E-F56E-7259-EBEB3A83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3034421"/>
            <a:ext cx="3048001" cy="2286000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Takeaways from Model 2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38F6F9-9B0D-86E9-7415-56634EA56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995113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2812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9AD9-2E4E-70CD-641F-721B1E05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3(a): Standardized, MSE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89B09-3F76-3E17-AA6C-EA0668D3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89" y="5989563"/>
            <a:ext cx="4514138" cy="607407"/>
          </a:xfrm>
          <a:prstGeom prst="rect">
            <a:avLst/>
          </a:prstGeom>
        </p:spPr>
      </p:pic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9521C0E-552A-4069-DEA8-0942B315B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651" r="9563" b="4594"/>
          <a:stretch/>
        </p:blipFill>
        <p:spPr>
          <a:xfrm>
            <a:off x="607289" y="2010791"/>
            <a:ext cx="9814264" cy="370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4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9AD9-2E4E-70CD-641F-721B1E05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3(b): Normalized, RMSLE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30BC2-716A-8287-D4F1-01BE9DD2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89" y="5963591"/>
            <a:ext cx="5312368" cy="745691"/>
          </a:xfrm>
          <a:prstGeom prst="rect">
            <a:avLst/>
          </a:prstGeom>
        </p:spPr>
      </p:pic>
      <p:pic>
        <p:nvPicPr>
          <p:cNvPr id="7" name="Picture 6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08374C47-343E-0F10-D64D-7BDE97692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8444" r="9453" b="3970"/>
          <a:stretch/>
        </p:blipFill>
        <p:spPr>
          <a:xfrm>
            <a:off x="607289" y="1997475"/>
            <a:ext cx="9911919" cy="37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B8A51A-6D01-4D5D-A841-E5584702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762001" y="1524002"/>
            <a:ext cx="6096001" cy="4572000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3583F5F-50B1-4C06-8A4C-52B531C9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370704"/>
            <a:ext cx="4485503" cy="648729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ABB98-117E-F56E-7259-EBEB3A83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2286000"/>
            <a:ext cx="3048001" cy="2286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Takeaways from Model 3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38F6F9-9B0D-86E9-7415-56634EA56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235708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679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the lake and a dense forest">
            <a:extLst>
              <a:ext uri="{FF2B5EF4-FFF2-40B4-BE49-F238E27FC236}">
                <a16:creationId xmlns:a16="http://schemas.microsoft.com/office/drawing/2014/main" id="{3023F20F-350D-AD1B-EBA4-6BA58AF7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6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AFA31-6F3E-BDBD-553A-FA444FAA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39" y="1599121"/>
            <a:ext cx="9791537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Shasta Reservoir: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LSTM Cell States vs Storage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876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C573-5885-071F-B3F4-FDF48D15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17" y="-8877"/>
            <a:ext cx="10668000" cy="1322772"/>
          </a:xfrm>
        </p:spPr>
        <p:txBody>
          <a:bodyPr/>
          <a:lstStyle/>
          <a:p>
            <a:r>
              <a:rPr lang="en-US" dirty="0"/>
              <a:t>Model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0FFF-6769-01D5-2BA7-60E6E058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25372"/>
            <a:ext cx="10668000" cy="947758"/>
          </a:xfrm>
        </p:spPr>
        <p:txBody>
          <a:bodyPr>
            <a:normAutofit/>
          </a:bodyPr>
          <a:lstStyle/>
          <a:p>
            <a:r>
              <a:rPr lang="en-US" sz="1800" dirty="0"/>
              <a:t>First, select cell states with absolute value of correlation coefficient &gt; 0.4 (in training)</a:t>
            </a:r>
          </a:p>
          <a:p>
            <a:r>
              <a:rPr lang="en-US" sz="1800" dirty="0"/>
              <a:t>Plot scaled storage and cell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A9E7B-8EA0-1B4F-8AD9-BEF95487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79" y="2066272"/>
            <a:ext cx="3625038" cy="745691"/>
          </a:xfrm>
          <a:prstGeom prst="rect">
            <a:avLst/>
          </a:prstGeom>
        </p:spPr>
      </p:pic>
      <p:pic>
        <p:nvPicPr>
          <p:cNvPr id="11" name="Picture 10" descr="A comparison of cell states and their storages&#10;&#10;Description automatically generated with medium confidence">
            <a:extLst>
              <a:ext uri="{FF2B5EF4-FFF2-40B4-BE49-F238E27FC236}">
                <a16:creationId xmlns:a16="http://schemas.microsoft.com/office/drawing/2014/main" id="{04C4917A-0147-2230-FD55-F37CBA7A6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83" y="2066272"/>
            <a:ext cx="6400813" cy="4572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D2E160-9CD8-C123-45E2-55204AFDDF80}"/>
              </a:ext>
            </a:extLst>
          </p:cNvPr>
          <p:cNvSpPr txBox="1"/>
          <p:nvPr/>
        </p:nvSpPr>
        <p:spPr>
          <a:xfrm>
            <a:off x="7674746" y="3055229"/>
            <a:ext cx="41503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highest correlated cell states with storage learn the seasonality of storages but not the values of storage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possible that storages are represented through complex interactions of many cell states – even if true this is not interpretable</a:t>
            </a:r>
          </a:p>
        </p:txBody>
      </p:sp>
    </p:spTree>
    <p:extLst>
      <p:ext uri="{BB962C8B-B14F-4D97-AF65-F5344CB8AC3E}">
        <p14:creationId xmlns:p14="http://schemas.microsoft.com/office/powerpoint/2010/main" val="317291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article graph background">
            <a:extLst>
              <a:ext uri="{FF2B5EF4-FFF2-40B4-BE49-F238E27FC236}">
                <a16:creationId xmlns:a16="http://schemas.microsoft.com/office/drawing/2014/main" id="{C228E3F6-690F-0C37-CE0D-75A906864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4" r="18111" b="-1"/>
          <a:stretch/>
        </p:blipFill>
        <p:spPr>
          <a:xfrm>
            <a:off x="1" y="10"/>
            <a:ext cx="5265919" cy="6857990"/>
          </a:xfrm>
          <a:custGeom>
            <a:avLst/>
            <a:gdLst/>
            <a:ahLst/>
            <a:cxnLst/>
            <a:rect l="l" t="t" r="r" b="b"/>
            <a:pathLst>
              <a:path w="5265919" h="6858000">
                <a:moveTo>
                  <a:pt x="0" y="0"/>
                </a:moveTo>
                <a:lnTo>
                  <a:pt x="1928158" y="0"/>
                </a:lnTo>
                <a:lnTo>
                  <a:pt x="2086666" y="218181"/>
                </a:lnTo>
                <a:cubicBezTo>
                  <a:pt x="2695854" y="1023180"/>
                  <a:pt x="3451052" y="1818277"/>
                  <a:pt x="4009668" y="2631787"/>
                </a:cubicBezTo>
                <a:cubicBezTo>
                  <a:pt x="4741122" y="3696928"/>
                  <a:pt x="5292623" y="4799581"/>
                  <a:pt x="5264920" y="5672947"/>
                </a:cubicBezTo>
                <a:cubicBezTo>
                  <a:pt x="5253483" y="6040467"/>
                  <a:pt x="5142899" y="6348559"/>
                  <a:pt x="4962841" y="6612444"/>
                </a:cubicBezTo>
                <a:cubicBezTo>
                  <a:pt x="4925329" y="6667420"/>
                  <a:pt x="4884801" y="6720477"/>
                  <a:pt x="4841526" y="6771753"/>
                </a:cubicBezTo>
                <a:lnTo>
                  <a:pt x="47615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588014-99E8-44C1-BB9D-26C13B24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1570515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50296-569B-E04A-ADC2-BE79405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919" y="1100158"/>
            <a:ext cx="6423187" cy="532419"/>
          </a:xfrm>
        </p:spPr>
        <p:txBody>
          <a:bodyPr anchor="t">
            <a:normAutofit/>
          </a:bodyPr>
          <a:lstStyle/>
          <a:p>
            <a:r>
              <a:rPr lang="en-US" sz="3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29EFF-E420-EDE8-10DE-7CE45B84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19" y="1704297"/>
            <a:ext cx="5557421" cy="457200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600" dirty="0"/>
              <a:t>Modeling Shasta Reservoir</a:t>
            </a:r>
          </a:p>
          <a:p>
            <a:pPr lvl="1">
              <a:lnSpc>
                <a:spcPct val="115000"/>
              </a:lnSpc>
            </a:pPr>
            <a:r>
              <a:rPr lang="en-US" sz="1600" dirty="0"/>
              <a:t>Model configuration and performance</a:t>
            </a:r>
          </a:p>
          <a:p>
            <a:pPr lvl="1">
              <a:lnSpc>
                <a:spcPct val="115000"/>
              </a:lnSpc>
            </a:pPr>
            <a:r>
              <a:rPr lang="en-US" sz="1600" dirty="0"/>
              <a:t>Do cell states reflect storages?</a:t>
            </a:r>
          </a:p>
          <a:p>
            <a:pPr>
              <a:lnSpc>
                <a:spcPct val="115000"/>
              </a:lnSpc>
            </a:pPr>
            <a:r>
              <a:rPr lang="en-US" sz="1800" dirty="0"/>
              <a:t>How does performance change with time?</a:t>
            </a:r>
          </a:p>
          <a:p>
            <a:pPr lvl="1">
              <a:lnSpc>
                <a:spcPct val="115000"/>
              </a:lnSpc>
            </a:pPr>
            <a:r>
              <a:rPr lang="en-US" sz="1600" dirty="0"/>
              <a:t>R2 on rolling and sliding windows</a:t>
            </a:r>
          </a:p>
          <a:p>
            <a:pPr lvl="1">
              <a:lnSpc>
                <a:spcPct val="115000"/>
              </a:lnSpc>
            </a:pPr>
            <a:r>
              <a:rPr lang="en-US" sz="1600" dirty="0"/>
              <a:t>Do other reservoirs have the same pattern?</a:t>
            </a:r>
          </a:p>
          <a:p>
            <a:pPr lvl="1">
              <a:lnSpc>
                <a:spcPct val="11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20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DFBC-0F41-750C-9266-ECA139FA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86792"/>
            <a:ext cx="10668000" cy="951390"/>
          </a:xfrm>
        </p:spPr>
        <p:txBody>
          <a:bodyPr>
            <a:normAutofit fontScale="90000"/>
          </a:bodyPr>
          <a:lstStyle/>
          <a:p>
            <a:r>
              <a:rPr lang="en-US" dirty="0"/>
              <a:t>How about the implied storages from Model 3a?</a:t>
            </a:r>
          </a:p>
        </p:txBody>
      </p:sp>
      <p:pic>
        <p:nvPicPr>
          <p:cNvPr id="5" name="Picture 4" descr="A diagram of a variety of storage&#10;&#10;Description automatically generated with medium confidence">
            <a:extLst>
              <a:ext uri="{FF2B5EF4-FFF2-40B4-BE49-F238E27FC236}">
                <a16:creationId xmlns:a16="http://schemas.microsoft.com/office/drawing/2014/main" id="{8307A649-5543-270B-26EA-4C548628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57" y="1764430"/>
            <a:ext cx="4694076" cy="4694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75299-E0F0-E47E-3B15-35FE671F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092" y="1874315"/>
            <a:ext cx="2062897" cy="506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8ACC5-C745-C229-F84E-77443F25E5BB}"/>
              </a:ext>
            </a:extLst>
          </p:cNvPr>
          <p:cNvSpPr txBox="1"/>
          <p:nvPr/>
        </p:nvSpPr>
        <p:spPr>
          <a:xfrm>
            <a:off x="6046092" y="2694178"/>
            <a:ext cx="5095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implied storages from Model 3a capture true storage very well and are also highly correlated with true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Interesting to see Model 3a underperform Model 1a</a:t>
            </a:r>
          </a:p>
        </p:txBody>
      </p:sp>
    </p:spTree>
    <p:extLst>
      <p:ext uri="{BB962C8B-B14F-4D97-AF65-F5344CB8AC3E}">
        <p14:creationId xmlns:p14="http://schemas.microsoft.com/office/powerpoint/2010/main" val="97098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the lake and a dense forest">
            <a:extLst>
              <a:ext uri="{FF2B5EF4-FFF2-40B4-BE49-F238E27FC236}">
                <a16:creationId xmlns:a16="http://schemas.microsoft.com/office/drawing/2014/main" id="{3023F20F-350D-AD1B-EBA4-6BA58AF7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6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AFA31-6F3E-BDBD-553A-FA444FAA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39" y="1599121"/>
            <a:ext cx="9791537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Changing Performance with Time: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Performance on Moving Windows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3811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C573-5885-071F-B3F4-FDF48D15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17" y="-8877"/>
            <a:ext cx="10668000" cy="1322772"/>
          </a:xfrm>
        </p:spPr>
        <p:txBody>
          <a:bodyPr/>
          <a:lstStyle/>
          <a:p>
            <a:r>
              <a:rPr lang="en-US" dirty="0"/>
              <a:t>Moving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0FFF-6769-01D5-2BA7-60E6E058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70" y="1229442"/>
            <a:ext cx="5752609" cy="5077171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In previous results, we see that test performance is much lower than training or validation performance</a:t>
            </a:r>
          </a:p>
          <a:p>
            <a:r>
              <a:rPr lang="en-US" sz="1800" dirty="0"/>
              <a:t>Decline in performance could be driven by overfitting, changes in hydrology, or changes in policy</a:t>
            </a:r>
          </a:p>
          <a:p>
            <a:r>
              <a:rPr lang="en-US" sz="1800" dirty="0"/>
              <a:t>Idea: train a model on initial window (first 30 years training, next 10 years validation) and track performance over rolling and sliding windows</a:t>
            </a:r>
          </a:p>
          <a:p>
            <a:r>
              <a:rPr lang="en-US" sz="1800" dirty="0"/>
              <a:t>Initially, used Model 1a architecture on Shasta with manually tuned hyperparameters. This initial model achieves 0.71 R2 in training and 0.62 R2 in validation – similar to the original Model 1a</a:t>
            </a:r>
          </a:p>
          <a:p>
            <a:r>
              <a:rPr lang="en-US" sz="1800" dirty="0"/>
              <a:t>Overall clear that performance severely declines with time. From moving windows plot, also clear that model performance is sensitive to natural variability</a:t>
            </a:r>
          </a:p>
          <a:p>
            <a:r>
              <a:rPr lang="en-US" sz="1800" dirty="0"/>
              <a:t>From sliding windows plot, some evidence of overfitting after training and validation, but overfitting does not explain the continual decline in performance</a:t>
            </a:r>
          </a:p>
        </p:txBody>
      </p:sp>
      <p:pic>
        <p:nvPicPr>
          <p:cNvPr id="6" name="Picture 5" descr="A graph showing the value of a window&#10;&#10;Description automatically generated">
            <a:extLst>
              <a:ext uri="{FF2B5EF4-FFF2-40B4-BE49-F238E27FC236}">
                <a16:creationId xmlns:a16="http://schemas.microsoft.com/office/drawing/2014/main" id="{2DF4924C-4EF9-794F-56F9-6BF01CD61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51" y="714400"/>
            <a:ext cx="3537166" cy="2652874"/>
          </a:xfrm>
          <a:prstGeom prst="rect">
            <a:avLst/>
          </a:prstGeom>
        </p:spPr>
      </p:pic>
      <p:pic>
        <p:nvPicPr>
          <p:cNvPr id="8" name="Picture 7" descr="A graph with a line and a point&#10;&#10;Description automatically generated with medium confidence">
            <a:extLst>
              <a:ext uri="{FF2B5EF4-FFF2-40B4-BE49-F238E27FC236}">
                <a16:creationId xmlns:a16="http://schemas.microsoft.com/office/drawing/2014/main" id="{A06D6549-1399-7D13-6D61-0E235C55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51" y="3546377"/>
            <a:ext cx="3537165" cy="26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21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C573-5885-071F-B3F4-FDF48D15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42" y="575868"/>
            <a:ext cx="10668000" cy="1322772"/>
          </a:xfrm>
        </p:spPr>
        <p:txBody>
          <a:bodyPr/>
          <a:lstStyle/>
          <a:p>
            <a:r>
              <a:rPr lang="en-US" dirty="0"/>
              <a:t>Changing Hydrology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0FFF-6769-01D5-2BA7-60E6E058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89" y="2295915"/>
            <a:ext cx="4861757" cy="2169143"/>
          </a:xfrm>
        </p:spPr>
        <p:txBody>
          <a:bodyPr>
            <a:normAutofit/>
          </a:bodyPr>
          <a:lstStyle/>
          <a:p>
            <a:r>
              <a:rPr lang="en-US" sz="1800" dirty="0"/>
              <a:t>There is an evident difference in distribution between train/</a:t>
            </a:r>
            <a:r>
              <a:rPr lang="en-US" sz="1800" dirty="0" err="1"/>
              <a:t>val</a:t>
            </a:r>
            <a:r>
              <a:rPr lang="en-US" sz="1800" dirty="0"/>
              <a:t>/test segments for hydrology (observed inflow)</a:t>
            </a:r>
          </a:p>
          <a:p>
            <a:r>
              <a:rPr lang="en-US" sz="1800" dirty="0"/>
              <a:t>The same pattern holds for observed outflow as well</a:t>
            </a:r>
          </a:p>
        </p:txBody>
      </p:sp>
      <p:pic>
        <p:nvPicPr>
          <p:cNvPr id="5" name="Picture 4" descr="A graph of a test&#10;&#10;Description automatically generated with medium confidence">
            <a:extLst>
              <a:ext uri="{FF2B5EF4-FFF2-40B4-BE49-F238E27FC236}">
                <a16:creationId xmlns:a16="http://schemas.microsoft.com/office/drawing/2014/main" id="{21F71E81-1D90-FB66-EF92-FCA959968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71" y="3633072"/>
            <a:ext cx="3925123" cy="29438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3BE9812-82EA-99C5-DD71-B67C43802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71" y="399161"/>
            <a:ext cx="3925123" cy="29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0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C573-5885-071F-B3F4-FDF48D15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66" y="170589"/>
            <a:ext cx="10668000" cy="1322772"/>
          </a:xfrm>
        </p:spPr>
        <p:txBody>
          <a:bodyPr/>
          <a:lstStyle/>
          <a:p>
            <a:r>
              <a:rPr lang="en-US" dirty="0"/>
              <a:t>Does the same pattern hold for other reservoirs?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0FFF-6769-01D5-2BA7-60E6E058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962" y="2218554"/>
            <a:ext cx="5003037" cy="2573217"/>
          </a:xfrm>
        </p:spPr>
        <p:txBody>
          <a:bodyPr>
            <a:normAutofit/>
          </a:bodyPr>
          <a:lstStyle/>
          <a:p>
            <a:r>
              <a:rPr lang="en-US" sz="1800" dirty="0"/>
              <a:t>Repeating the same experiment for Folsom, the results are completely different</a:t>
            </a:r>
          </a:p>
          <a:p>
            <a:r>
              <a:rPr lang="en-US" sz="1800" dirty="0"/>
              <a:t>There may be some evidence of overfitting (decline in performance after training/</a:t>
            </a:r>
            <a:r>
              <a:rPr lang="en-US" sz="1800" dirty="0" err="1"/>
              <a:t>val</a:t>
            </a:r>
            <a:r>
              <a:rPr lang="en-US" sz="1800" dirty="0"/>
              <a:t>), but stabilizes afterwards</a:t>
            </a:r>
          </a:p>
        </p:txBody>
      </p:sp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21A40587-3D61-EDE4-0F3B-3157A409D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67" y="1032024"/>
            <a:ext cx="5366563" cy="2683281"/>
          </a:xfrm>
          <a:prstGeom prst="rect">
            <a:avLst/>
          </a:prstGeom>
        </p:spPr>
      </p:pic>
      <p:pic>
        <p:nvPicPr>
          <p:cNvPr id="9" name="Picture 8" descr="A graph of the same size&#10;&#10;Description automatically generated with medium confidence">
            <a:extLst>
              <a:ext uri="{FF2B5EF4-FFF2-40B4-BE49-F238E27FC236}">
                <a16:creationId xmlns:a16="http://schemas.microsoft.com/office/drawing/2014/main" id="{A88B58E5-D8AA-AB1D-5A50-393FCBF3A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67" y="3842919"/>
            <a:ext cx="5366563" cy="26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72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D492E5B2-563E-DD90-86DF-042F1F7A7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85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B77B-7C73-F862-D172-A484F0F77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4181516"/>
          </a:xfrm>
        </p:spPr>
        <p:txBody>
          <a:bodyPr>
            <a:normAutofit fontScale="92500"/>
          </a:bodyPr>
          <a:lstStyle/>
          <a:p>
            <a:pPr>
              <a:lnSpc>
                <a:spcPct val="115000"/>
              </a:lnSpc>
            </a:pPr>
            <a:r>
              <a:rPr lang="en-US" sz="1700" dirty="0"/>
              <a:t>Performance changes differently with different reservoirs: try more reservoirs! Why does this happen?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How often should models be retrained (model maintenance)? Simulate performance after retraining every x years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How much training data should we use? More training history = more stable training, less sensitive to noise, potentially better accuracy. Less history = more sensitive to changes in policy, cheaper to train</a:t>
            </a:r>
          </a:p>
          <a:p>
            <a:pPr>
              <a:lnSpc>
                <a:spcPct val="115000"/>
              </a:lnSpc>
            </a:pPr>
            <a:r>
              <a:rPr lang="en-US" sz="1700" dirty="0"/>
              <a:t>Training on multiple reservoirs at a time (even if they are operated differently) and see what information is learned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58ACE-7E34-ED1C-7F23-F7112095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Future Questions and Experiment Ideas</a:t>
            </a:r>
          </a:p>
        </p:txBody>
      </p:sp>
    </p:spTree>
    <p:extLst>
      <p:ext uri="{BB962C8B-B14F-4D97-AF65-F5344CB8AC3E}">
        <p14:creationId xmlns:p14="http://schemas.microsoft.com/office/powerpoint/2010/main" val="421509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erial view of the lake and a dense forest">
            <a:extLst>
              <a:ext uri="{FF2B5EF4-FFF2-40B4-BE49-F238E27FC236}">
                <a16:creationId xmlns:a16="http://schemas.microsoft.com/office/drawing/2014/main" id="{3023F20F-350D-AD1B-EBA4-6BA58AF7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6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AFA31-6F3E-BDBD-553A-FA444FAA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39" y="1599121"/>
            <a:ext cx="9791537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Shasta Reservoir: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Configuration and Performance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59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D3B4-FC3E-FB48-B61F-C066015A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16" y="710982"/>
            <a:ext cx="4716551" cy="1524000"/>
          </a:xfrm>
        </p:spPr>
        <p:txBody>
          <a:bodyPr>
            <a:normAutofit/>
          </a:bodyPr>
          <a:lstStyle/>
          <a:p>
            <a:r>
              <a:rPr lang="en-US" sz="4000" dirty="0"/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AF059-7D87-69E1-4351-5F99F51B0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61" y="2023061"/>
            <a:ext cx="5301296" cy="3818083"/>
          </a:xfrm>
        </p:spPr>
        <p:txBody>
          <a:bodyPr>
            <a:normAutofit/>
          </a:bodyPr>
          <a:lstStyle/>
          <a:p>
            <a:r>
              <a:rPr lang="en-US" sz="1800" dirty="0"/>
              <a:t>Data from 01-01-1944 to 12-31-2022</a:t>
            </a:r>
          </a:p>
          <a:p>
            <a:r>
              <a:rPr lang="en-US" sz="1800" dirty="0"/>
              <a:t>Daily resolution data</a:t>
            </a:r>
          </a:p>
          <a:p>
            <a:r>
              <a:rPr lang="en-US" sz="1800" dirty="0"/>
              <a:t>Model input timeseries: inflow (average daily </a:t>
            </a:r>
            <a:r>
              <a:rPr lang="en-US" sz="1800" dirty="0" err="1"/>
              <a:t>cfs</a:t>
            </a:r>
            <a:r>
              <a:rPr lang="en-US" sz="1800" dirty="0"/>
              <a:t>) and day of year (DOY)</a:t>
            </a:r>
          </a:p>
          <a:p>
            <a:r>
              <a:rPr lang="en-US" sz="1800" dirty="0"/>
              <a:t>Model output timeseries: reservoir releases (average daily </a:t>
            </a:r>
            <a:r>
              <a:rPr lang="en-US" sz="1800" dirty="0" err="1"/>
              <a:t>cfs</a:t>
            </a:r>
            <a:r>
              <a:rPr lang="en-US" sz="1800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76F2CE-0E11-F521-FBCC-19EA18C6489F}"/>
              </a:ext>
            </a:extLst>
          </p:cNvPr>
          <p:cNvSpPr txBox="1">
            <a:spLocks/>
          </p:cNvSpPr>
          <p:nvPr/>
        </p:nvSpPr>
        <p:spPr>
          <a:xfrm>
            <a:off x="6055448" y="710982"/>
            <a:ext cx="4716551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Processing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798E6A-7559-A6B4-763E-DCE0FB49D0A7}"/>
              </a:ext>
            </a:extLst>
          </p:cNvPr>
          <p:cNvSpPr txBox="1">
            <a:spLocks/>
          </p:cNvSpPr>
          <p:nvPr/>
        </p:nvSpPr>
        <p:spPr>
          <a:xfrm>
            <a:off x="6008354" y="2023061"/>
            <a:ext cx="5301296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60% Train, 20% Validation, 20% Test split</a:t>
            </a:r>
          </a:p>
          <a:p>
            <a:r>
              <a:rPr lang="en-US" sz="1800" dirty="0"/>
              <a:t>Standardize (or normalize) data using training data stats</a:t>
            </a:r>
          </a:p>
          <a:p>
            <a:r>
              <a:rPr lang="en-US" sz="1800" dirty="0"/>
              <a:t>Fill nan values using training mean</a:t>
            </a:r>
          </a:p>
          <a:p>
            <a:r>
              <a:rPr lang="en-US" sz="1800" dirty="0"/>
              <a:t>Reshape data into 3-year chunks (pad remainder)</a:t>
            </a:r>
          </a:p>
          <a:p>
            <a:r>
              <a:rPr lang="en-US" sz="1800" dirty="0"/>
              <a:t>Padded values are ignored by the loss function and do not affect training or evaluation</a:t>
            </a:r>
          </a:p>
          <a:p>
            <a:r>
              <a:rPr lang="en-US" sz="1800" dirty="0"/>
              <a:t>Final shape (# chunks, chunk size, # features)</a:t>
            </a:r>
          </a:p>
        </p:txBody>
      </p:sp>
    </p:spTree>
    <p:extLst>
      <p:ext uri="{BB962C8B-B14F-4D97-AF65-F5344CB8AC3E}">
        <p14:creationId xmlns:p14="http://schemas.microsoft.com/office/powerpoint/2010/main" val="311767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33BC-0854-BFC0-23ED-48D17B48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129" y="855955"/>
            <a:ext cx="4379048" cy="1090580"/>
          </a:xfrm>
        </p:spPr>
        <p:txBody>
          <a:bodyPr>
            <a:normAutofit/>
          </a:bodyPr>
          <a:lstStyle/>
          <a:p>
            <a:r>
              <a:rPr lang="en-US" sz="4000" dirty="0"/>
              <a:t>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196AEE-148A-E1BE-2354-18CEFAFE2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1129" y="1883743"/>
                <a:ext cx="5050131" cy="438582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Standardization transforms training data so it has mean 0 and stdev 1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Normalization transforms training data so it has range between 0 and 1</a:t>
                </a: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196AEE-148A-E1BE-2354-18CEFAFE2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129" y="1883743"/>
                <a:ext cx="5050131" cy="4385822"/>
              </a:xfrm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F0EB696-7B4E-AA7E-6D88-D58900B33A1C}"/>
              </a:ext>
            </a:extLst>
          </p:cNvPr>
          <p:cNvSpPr txBox="1">
            <a:spLocks/>
          </p:cNvSpPr>
          <p:nvPr/>
        </p:nvSpPr>
        <p:spPr>
          <a:xfrm>
            <a:off x="6546007" y="793163"/>
            <a:ext cx="4379048" cy="1090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Loss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4D0B78-B4ED-1B44-CFCA-ED12CD18A6C5}"/>
              </a:ext>
            </a:extLst>
          </p:cNvPr>
          <p:cNvSpPr txBox="1">
            <a:spLocks/>
          </p:cNvSpPr>
          <p:nvPr/>
        </p:nvSpPr>
        <p:spPr>
          <a:xfrm>
            <a:off x="6597027" y="1883743"/>
            <a:ext cx="4683844" cy="2050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Mean Square Error (MSE)</a:t>
            </a:r>
          </a:p>
          <a:p>
            <a:r>
              <a:rPr lang="en-US" sz="1800" dirty="0"/>
              <a:t>Root Mean Square Log Error (RMSLE)</a:t>
            </a:r>
          </a:p>
          <a:p>
            <a:r>
              <a:rPr lang="en-US" sz="1800" dirty="0"/>
              <a:t>RMSLE results in less penalty on peaks</a:t>
            </a:r>
          </a:p>
        </p:txBody>
      </p:sp>
    </p:spTree>
    <p:extLst>
      <p:ext uri="{BB962C8B-B14F-4D97-AF65-F5344CB8AC3E}">
        <p14:creationId xmlns:p14="http://schemas.microsoft.com/office/powerpoint/2010/main" val="145288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B74-E541-50BA-0A0A-A496884D9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4" y="798178"/>
            <a:ext cx="10668000" cy="1273147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Model Architectures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535A0D-9BDD-AB3A-8C1C-0645EB8FEEB6}"/>
              </a:ext>
            </a:extLst>
          </p:cNvPr>
          <p:cNvSpPr/>
          <p:nvPr/>
        </p:nvSpPr>
        <p:spPr>
          <a:xfrm>
            <a:off x="1121550" y="4115087"/>
            <a:ext cx="1491296" cy="540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n-layer LSTM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26CF2-6129-CB66-EBB9-E88613A3398A}"/>
              </a:ext>
            </a:extLst>
          </p:cNvPr>
          <p:cNvSpPr/>
          <p:nvPr/>
        </p:nvSpPr>
        <p:spPr>
          <a:xfrm>
            <a:off x="1121550" y="3514282"/>
            <a:ext cx="1491296" cy="3582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Single-layer FF</a:t>
            </a:r>
            <a:endParaRPr 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933F6C-B27F-C5B9-41FD-0BEA7AD35124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1867198" y="3872574"/>
            <a:ext cx="0" cy="24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8E198-FEE4-EAFC-0001-744E3973D344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1867198" y="3382322"/>
            <a:ext cx="8725" cy="131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0D6333-FA10-7821-B77B-3275EE44549F}"/>
              </a:ext>
            </a:extLst>
          </p:cNvPr>
          <p:cNvSpPr txBox="1"/>
          <p:nvPr/>
        </p:nvSpPr>
        <p:spPr>
          <a:xfrm>
            <a:off x="1121550" y="3105323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[predicted release]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D2B78-0FB7-27F2-B445-A34BD2676250}"/>
              </a:ext>
            </a:extLst>
          </p:cNvPr>
          <p:cNvSpPr txBox="1"/>
          <p:nvPr/>
        </p:nvSpPr>
        <p:spPr>
          <a:xfrm>
            <a:off x="1314482" y="4875788"/>
            <a:ext cx="1105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[inflow, DOY]</a:t>
            </a: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A726E3-0235-2E03-F7EA-F072E0809572}"/>
              </a:ext>
            </a:extLst>
          </p:cNvPr>
          <p:cNvCxnSpPr>
            <a:cxnSpLocks/>
            <a:stCxn id="13" idx="0"/>
            <a:endCxn id="4" idx="2"/>
          </p:cNvCxnSpPr>
          <p:nvPr/>
        </p:nvCxnSpPr>
        <p:spPr>
          <a:xfrm flipV="1">
            <a:off x="1867198" y="4656007"/>
            <a:ext cx="0" cy="21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818AB4E-60BA-3949-4DC3-455EA8409D1F}"/>
              </a:ext>
            </a:extLst>
          </p:cNvPr>
          <p:cNvSpPr txBox="1"/>
          <p:nvPr/>
        </p:nvSpPr>
        <p:spPr>
          <a:xfrm>
            <a:off x="1272398" y="2368475"/>
            <a:ext cx="1269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MODEL 1</a:t>
            </a:r>
          </a:p>
          <a:p>
            <a:pPr algn="ctr"/>
            <a:r>
              <a:rPr lang="en-US" sz="1200"/>
              <a:t>Standard LSTM</a:t>
            </a:r>
            <a:endParaRPr 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5F6FF-7AE4-3524-B4AB-708C12FD0547}"/>
              </a:ext>
            </a:extLst>
          </p:cNvPr>
          <p:cNvSpPr/>
          <p:nvPr/>
        </p:nvSpPr>
        <p:spPr>
          <a:xfrm>
            <a:off x="4326378" y="4193051"/>
            <a:ext cx="1491296" cy="540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n-layer LSTM</a:t>
            </a:r>
            <a:endParaRPr lang="en-US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DA185C-E9D1-AB43-4359-080A17F22486}"/>
              </a:ext>
            </a:extLst>
          </p:cNvPr>
          <p:cNvSpPr/>
          <p:nvPr/>
        </p:nvSpPr>
        <p:spPr>
          <a:xfrm>
            <a:off x="4326378" y="3592246"/>
            <a:ext cx="1491296" cy="3582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Single-layer FF</a:t>
            </a:r>
            <a:endParaRPr lang="en-US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624AD8-5944-7C7A-B7C3-C2C7D9E6BDB3}"/>
              </a:ext>
            </a:extLst>
          </p:cNvPr>
          <p:cNvCxnSpPr>
            <a:cxnSpLocks/>
            <a:stCxn id="25" idx="0"/>
            <a:endCxn id="26" idx="2"/>
          </p:cNvCxnSpPr>
          <p:nvPr/>
        </p:nvCxnSpPr>
        <p:spPr>
          <a:xfrm flipV="1">
            <a:off x="5072026" y="3950538"/>
            <a:ext cx="0" cy="24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8ABE3E-4109-9925-BF50-DDDA0B0537E4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H="1" flipV="1">
            <a:off x="5072025" y="3382322"/>
            <a:ext cx="1" cy="20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80206C-4674-1D26-DC07-C98CB8E92379}"/>
              </a:ext>
            </a:extLst>
          </p:cNvPr>
          <p:cNvSpPr txBox="1"/>
          <p:nvPr/>
        </p:nvSpPr>
        <p:spPr>
          <a:xfrm>
            <a:off x="4317652" y="3105323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[predicted release]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475D7B-50B9-F97F-80DD-68C04845E311}"/>
              </a:ext>
            </a:extLst>
          </p:cNvPr>
          <p:cNvSpPr txBox="1"/>
          <p:nvPr/>
        </p:nvSpPr>
        <p:spPr>
          <a:xfrm>
            <a:off x="4519310" y="4929390"/>
            <a:ext cx="1105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[inflow, DOY]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2ECED3-DD6C-9B36-F535-6052935B5F20}"/>
              </a:ext>
            </a:extLst>
          </p:cNvPr>
          <p:cNvCxnSpPr>
            <a:cxnSpLocks/>
            <a:stCxn id="30" idx="0"/>
            <a:endCxn id="25" idx="2"/>
          </p:cNvCxnSpPr>
          <p:nvPr/>
        </p:nvCxnSpPr>
        <p:spPr>
          <a:xfrm flipV="1">
            <a:off x="5072026" y="4733971"/>
            <a:ext cx="0" cy="19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9FE9AD7-CEB4-8968-967A-61D0D45191F7}"/>
              </a:ext>
            </a:extLst>
          </p:cNvPr>
          <p:cNvSpPr txBox="1"/>
          <p:nvPr/>
        </p:nvSpPr>
        <p:spPr>
          <a:xfrm>
            <a:off x="4264432" y="2368475"/>
            <a:ext cx="16703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MODEL 2</a:t>
            </a:r>
          </a:p>
          <a:p>
            <a:pPr algn="ctr"/>
            <a:r>
              <a:rPr lang="en-US" sz="1200"/>
              <a:t>Autoregressive LSTM</a:t>
            </a:r>
            <a:endParaRPr lang="en-US" sz="12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2061597-EB4D-385B-9391-2F5D077DCB96}"/>
              </a:ext>
            </a:extLst>
          </p:cNvPr>
          <p:cNvCxnSpPr>
            <a:cxnSpLocks/>
            <a:stCxn id="29" idx="3"/>
            <a:endCxn id="25" idx="3"/>
          </p:cNvCxnSpPr>
          <p:nvPr/>
        </p:nvCxnSpPr>
        <p:spPr>
          <a:xfrm flipH="1">
            <a:off x="5817674" y="3243823"/>
            <a:ext cx="8724" cy="1219688"/>
          </a:xfrm>
          <a:prstGeom prst="bentConnector3">
            <a:avLst>
              <a:gd name="adj1" fmla="val -26203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810ECFA-EFA0-1122-4ED7-87EE50D77628}"/>
              </a:ext>
            </a:extLst>
          </p:cNvPr>
          <p:cNvSpPr/>
          <p:nvPr/>
        </p:nvSpPr>
        <p:spPr>
          <a:xfrm>
            <a:off x="7188872" y="4193051"/>
            <a:ext cx="1491296" cy="5409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n-layer LSTM</a:t>
            </a:r>
            <a:endParaRPr lang="en-US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636FBB-AD30-969E-2B2F-E2245A2948EF}"/>
              </a:ext>
            </a:extLst>
          </p:cNvPr>
          <p:cNvSpPr/>
          <p:nvPr/>
        </p:nvSpPr>
        <p:spPr>
          <a:xfrm>
            <a:off x="7188872" y="3592246"/>
            <a:ext cx="1491296" cy="3582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Single-layer FF</a:t>
            </a:r>
            <a:endParaRPr lang="en-US" sz="12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8A3782-F6A6-82E9-228D-6336E2DB2D74}"/>
              </a:ext>
            </a:extLst>
          </p:cNvPr>
          <p:cNvCxnSpPr>
            <a:cxnSpLocks/>
            <a:stCxn id="39" idx="0"/>
            <a:endCxn id="40" idx="2"/>
          </p:cNvCxnSpPr>
          <p:nvPr/>
        </p:nvCxnSpPr>
        <p:spPr>
          <a:xfrm flipV="1">
            <a:off x="7934520" y="3950538"/>
            <a:ext cx="0" cy="24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6D3894-4292-03F9-AD61-7FC9B8728DFA}"/>
              </a:ext>
            </a:extLst>
          </p:cNvPr>
          <p:cNvCxnSpPr>
            <a:cxnSpLocks/>
            <a:stCxn id="40" idx="0"/>
            <a:endCxn id="43" idx="2"/>
          </p:cNvCxnSpPr>
          <p:nvPr/>
        </p:nvCxnSpPr>
        <p:spPr>
          <a:xfrm flipH="1" flipV="1">
            <a:off x="7925795" y="3382322"/>
            <a:ext cx="8725" cy="20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664458-9241-A13B-A795-26E7781F2521}"/>
              </a:ext>
            </a:extLst>
          </p:cNvPr>
          <p:cNvSpPr txBox="1"/>
          <p:nvPr/>
        </p:nvSpPr>
        <p:spPr>
          <a:xfrm>
            <a:off x="7171422" y="3105323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[predicted release]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88103E-629E-5656-8AFB-A98BC3919EA7}"/>
              </a:ext>
            </a:extLst>
          </p:cNvPr>
          <p:cNvSpPr txBox="1"/>
          <p:nvPr/>
        </p:nvSpPr>
        <p:spPr>
          <a:xfrm>
            <a:off x="7373079" y="4909787"/>
            <a:ext cx="1105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[inflow, DOY]</a:t>
            </a:r>
            <a:endParaRPr lang="en-US" sz="12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E8ADD6-F0C6-B4F3-E138-AE964F51F092}"/>
              </a:ext>
            </a:extLst>
          </p:cNvPr>
          <p:cNvCxnSpPr>
            <a:cxnSpLocks/>
            <a:stCxn id="44" idx="0"/>
            <a:endCxn id="39" idx="2"/>
          </p:cNvCxnSpPr>
          <p:nvPr/>
        </p:nvCxnSpPr>
        <p:spPr>
          <a:xfrm flipV="1">
            <a:off x="7925795" y="4733971"/>
            <a:ext cx="8725" cy="17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725C7E4-F39E-EB38-CE37-C9B8AF746120}"/>
              </a:ext>
            </a:extLst>
          </p:cNvPr>
          <p:cNvSpPr txBox="1"/>
          <p:nvPr/>
        </p:nvSpPr>
        <p:spPr>
          <a:xfrm>
            <a:off x="6929182" y="2368475"/>
            <a:ext cx="20658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MODEL 3</a:t>
            </a:r>
          </a:p>
          <a:p>
            <a:pPr algn="ctr"/>
            <a:r>
              <a:rPr lang="en-US" sz="1200"/>
              <a:t>LSTM with Implied Storage</a:t>
            </a:r>
            <a:endParaRPr lang="en-US" sz="1200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F4BD179-C78E-4423-60E3-11A6D64BF9AE}"/>
              </a:ext>
            </a:extLst>
          </p:cNvPr>
          <p:cNvCxnSpPr>
            <a:cxnSpLocks/>
            <a:stCxn id="43" idx="3"/>
            <a:endCxn id="49" idx="0"/>
          </p:cNvCxnSpPr>
          <p:nvPr/>
        </p:nvCxnSpPr>
        <p:spPr>
          <a:xfrm>
            <a:off x="8680168" y="3243823"/>
            <a:ext cx="1463481" cy="8965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680A71-2471-E6A2-C300-A985E3406073}"/>
              </a:ext>
            </a:extLst>
          </p:cNvPr>
          <p:cNvSpPr txBox="1"/>
          <p:nvPr/>
        </p:nvSpPr>
        <p:spPr>
          <a:xfrm>
            <a:off x="9238961" y="4140345"/>
            <a:ext cx="180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storage</a:t>
            </a:r>
            <a:r>
              <a:rPr lang="en-US" sz="1200" i="0" baseline="-25000">
                <a:latin typeface="+mj-lt"/>
              </a:rPr>
              <a:t>i</a:t>
            </a:r>
            <a:r>
              <a:rPr lang="en-US" sz="1200"/>
              <a:t> = </a:t>
            </a:r>
          </a:p>
          <a:p>
            <a:r>
              <a:rPr lang="en-US" sz="1200"/>
              <a:t>storage</a:t>
            </a:r>
            <a:r>
              <a:rPr lang="en-US" sz="1200" baseline="-25000"/>
              <a:t>i-1 </a:t>
            </a:r>
            <a:r>
              <a:rPr lang="en-US" sz="1200"/>
              <a:t>– release</a:t>
            </a:r>
            <a:r>
              <a:rPr lang="en-US" sz="1200" baseline="-25000"/>
              <a:t>i </a:t>
            </a:r>
            <a:r>
              <a:rPr lang="en-US" sz="1200"/>
              <a:t>+ inflow</a:t>
            </a:r>
            <a:r>
              <a:rPr lang="en-US" sz="1200" baseline="-25000"/>
              <a:t>i</a:t>
            </a:r>
            <a:endParaRPr lang="en-US" sz="1200" baseline="-250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7ECE145-A5BC-36BE-654E-F0DD56BEE86A}"/>
              </a:ext>
            </a:extLst>
          </p:cNvPr>
          <p:cNvCxnSpPr>
            <a:cxnSpLocks/>
            <a:stCxn id="49" idx="1"/>
            <a:endCxn id="39" idx="3"/>
          </p:cNvCxnSpPr>
          <p:nvPr/>
        </p:nvCxnSpPr>
        <p:spPr>
          <a:xfrm flipH="1">
            <a:off x="8680168" y="4463511"/>
            <a:ext cx="558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4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8ACE-7E34-ED1C-7F23-F7112095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B77B-7C73-F862-D172-A484F0F77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286000"/>
            <a:ext cx="6451164" cy="3818083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Exhaustively search a grid of predefined hyperparameters (Grid Search)</a:t>
            </a:r>
          </a:p>
          <a:p>
            <a:pPr lvl="1"/>
            <a:r>
              <a:rPr lang="en-US" sz="1400" dirty="0"/>
              <a:t>Number of LSTM layers</a:t>
            </a:r>
          </a:p>
          <a:p>
            <a:pPr lvl="1"/>
            <a:r>
              <a:rPr lang="en-US" sz="1400" dirty="0"/>
              <a:t>Size of LSTM hidden layer</a:t>
            </a:r>
          </a:p>
          <a:p>
            <a:pPr lvl="1"/>
            <a:r>
              <a:rPr lang="en-US" sz="1400" dirty="0"/>
              <a:t>Size of FF hidden layer</a:t>
            </a:r>
          </a:p>
          <a:p>
            <a:pPr lvl="1"/>
            <a:r>
              <a:rPr lang="en-US" sz="1400" dirty="0"/>
              <a:t>Dropout probability</a:t>
            </a:r>
          </a:p>
          <a:p>
            <a:pPr lvl="1"/>
            <a:r>
              <a:rPr lang="en-US" sz="1400" dirty="0"/>
              <a:t>5 different random seeds</a:t>
            </a:r>
          </a:p>
          <a:p>
            <a:r>
              <a:rPr lang="en-US" sz="1800" dirty="0"/>
              <a:t>Choose model with the best validation performance (averaged over random seeds)</a:t>
            </a:r>
          </a:p>
          <a:p>
            <a:r>
              <a:rPr lang="en-US" sz="1800" dirty="0"/>
              <a:t>Model 1 (fastest to train) uses the largest grid</a:t>
            </a:r>
          </a:p>
          <a:p>
            <a:r>
              <a:rPr lang="en-US" sz="1800" dirty="0"/>
              <a:t>Other models searched over reduced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F2880-A375-FE25-5D54-C495B99E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165" y="2670584"/>
            <a:ext cx="4278198" cy="27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9AD9-2E4E-70CD-641F-721B1E05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1(a): Standardized, MSE Loss</a:t>
            </a:r>
          </a:p>
        </p:txBody>
      </p:sp>
      <p:pic>
        <p:nvPicPr>
          <p:cNvPr id="5" name="Content Placeholder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121462E-A808-2992-5CDB-6F3D0307B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t="7433" r="9487" b="4238"/>
          <a:stretch/>
        </p:blipFill>
        <p:spPr>
          <a:xfrm>
            <a:off x="1157057" y="2010791"/>
            <a:ext cx="9661042" cy="36886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B9C69-0F7E-10AB-F2AC-389530A1E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"/>
          <a:stretch/>
        </p:blipFill>
        <p:spPr>
          <a:xfrm>
            <a:off x="1157057" y="5966662"/>
            <a:ext cx="4655986" cy="65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4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9AD9-2E4E-70CD-641F-721B1E05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1(b): Normalized, MSE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32E3E-765E-A1BF-5DA8-1B02383A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71" y="5893840"/>
            <a:ext cx="5024039" cy="660243"/>
          </a:xfrm>
          <a:prstGeom prst="rect">
            <a:avLst/>
          </a:prstGeom>
        </p:spPr>
      </p:pic>
      <p:pic>
        <p:nvPicPr>
          <p:cNvPr id="9" name="Picture 8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4D4020D6-690B-79E6-B17F-C90FB6BC5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 t="8131" r="8871" b="3242"/>
          <a:stretch/>
        </p:blipFill>
        <p:spPr>
          <a:xfrm>
            <a:off x="945471" y="1882066"/>
            <a:ext cx="10022889" cy="37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2325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32271C"/>
      </a:dk2>
      <a:lt2>
        <a:srgbClr val="F0F0F3"/>
      </a:lt2>
      <a:accent1>
        <a:srgbClr val="A2A37B"/>
      </a:accent1>
      <a:accent2>
        <a:srgbClr val="8FA672"/>
      </a:accent2>
      <a:accent3>
        <a:srgbClr val="85A87F"/>
      </a:accent3>
      <a:accent4>
        <a:srgbClr val="76AC84"/>
      </a:accent4>
      <a:accent5>
        <a:srgbClr val="7FA79A"/>
      </a:accent5>
      <a:accent6>
        <a:srgbClr val="76A8AD"/>
      </a:accent6>
      <a:hlink>
        <a:srgbClr val="6E6DB0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1022</Words>
  <Application>Microsoft Office PowerPoint</Application>
  <PresentationFormat>Widescreen</PresentationFormat>
  <Paragraphs>112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Avenir Next LT Pro</vt:lpstr>
      <vt:lpstr>Avenir Next LT Pro Light</vt:lpstr>
      <vt:lpstr>Cambria Math</vt:lpstr>
      <vt:lpstr>Sitka Subheading</vt:lpstr>
      <vt:lpstr>PebbleVTI</vt:lpstr>
      <vt:lpstr>LSTM Reservoir Modeling</vt:lpstr>
      <vt:lpstr>Contents</vt:lpstr>
      <vt:lpstr>Modeling Shasta Reservoir:  Model Configuration and Performance</vt:lpstr>
      <vt:lpstr>Data Summary</vt:lpstr>
      <vt:lpstr>Transformations</vt:lpstr>
      <vt:lpstr>Different Model Architectures </vt:lpstr>
      <vt:lpstr>Hyperparameter Tuning</vt:lpstr>
      <vt:lpstr>Model 1(a): Standardized, MSE Loss</vt:lpstr>
      <vt:lpstr>Model 1(b): Normalized, MSE Loss</vt:lpstr>
      <vt:lpstr>Model 1(c): Normalized, RMSLE Loss</vt:lpstr>
      <vt:lpstr>Takeaways from Model 1</vt:lpstr>
      <vt:lpstr>Model 2(a): Standardized, MSE Loss</vt:lpstr>
      <vt:lpstr>Model 2(b): Normalized, RMSLE Loss</vt:lpstr>
      <vt:lpstr>Takeaways from Model 2</vt:lpstr>
      <vt:lpstr>Model 3(a): Standardized, MSE Loss</vt:lpstr>
      <vt:lpstr>Model 3(b): Normalized, RMSLE Loss</vt:lpstr>
      <vt:lpstr>Takeaways from Model 3</vt:lpstr>
      <vt:lpstr>Modeling Shasta Reservoir:  LSTM Cell States vs Storage</vt:lpstr>
      <vt:lpstr>Model 1a</vt:lpstr>
      <vt:lpstr>How about the implied storages from Model 3a?</vt:lpstr>
      <vt:lpstr>Changing Performance with Time:  Model Performance on Moving Windows</vt:lpstr>
      <vt:lpstr>Moving Windows</vt:lpstr>
      <vt:lpstr>Changing Hydrology</vt:lpstr>
      <vt:lpstr>Does the same pattern hold for other reservoirs?</vt:lpstr>
      <vt:lpstr>Future Questions and Experiment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 Reservoir Modeling</dc:title>
  <dc:creator>Matthew Chen</dc:creator>
  <cp:lastModifiedBy>Matthew Chen</cp:lastModifiedBy>
  <cp:revision>6</cp:revision>
  <dcterms:created xsi:type="dcterms:W3CDTF">2024-01-23T23:44:17Z</dcterms:created>
  <dcterms:modified xsi:type="dcterms:W3CDTF">2024-01-24T21:57:47Z</dcterms:modified>
</cp:coreProperties>
</file>